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256" r:id="rId2"/>
    <p:sldId id="269" r:id="rId3"/>
    <p:sldId id="278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71" r:id="rId13"/>
    <p:sldId id="259" r:id="rId14"/>
    <p:sldId id="273" r:id="rId15"/>
    <p:sldId id="272" r:id="rId16"/>
    <p:sldId id="274" r:id="rId17"/>
    <p:sldId id="275" r:id="rId18"/>
    <p:sldId id="276" r:id="rId19"/>
    <p:sldId id="270" r:id="rId20"/>
    <p:sldId id="25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B2EB"/>
    <a:srgbClr val="B7E4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64" y="-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AA726-2CE4-4BEE-9656-E218792CA9FF}" type="datetimeFigureOut">
              <a:rPr lang="ru-RU" smtClean="0"/>
              <a:pPr/>
              <a:t>01.07.2017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616AC-EDF3-4938-9D7F-B8FFA3AFA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616AC-EDF3-4938-9D7F-B8FFA3AFABB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2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2.jpeg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12.jpeg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12.jpeg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image" Target="../media/image12.jpeg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oplan.net/pictures/2052.gif" TargetMode="External"/><Relationship Id="rId2" Type="http://schemas.openxmlformats.org/officeDocument/2006/relationships/hyperlink" Target="http://i.wallpic.net/7/a5b0/amurskiy-tigra-v-snegu_1920x1200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img1.wbstatic.net/big/new/110000/110237-1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effectLst>
            <a:innerShdw blurRad="63500" dist="50800" dir="5400000">
              <a:prstClr val="black">
                <a:alpha val="50000"/>
              </a:prstClr>
            </a:innerShd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990600"/>
          </a:xfrm>
          <a:prstGeom prst="roundRect">
            <a:avLst/>
          </a:prstGeom>
          <a:solidFill>
            <a:srgbClr val="ECB2E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  <a:hlinkClick r:id="rId2" action="ppaction://hlinksldjump"/>
              </a:rPr>
              <a:t>1.ТРЕНАЖЕР  Обозначить  дробью,  какая доля фигуры выделена</a:t>
            </a:r>
            <a:endParaRPr lang="ru-RU" b="1" dirty="0">
              <a:solidFill>
                <a:srgbClr val="002060"/>
              </a:solidFill>
              <a:hlinkClick r:id="rId2" action="ppaction://hlinksldjump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81200" y="1066800"/>
            <a:ext cx="537999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Доли и дроби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001000" y="5791200"/>
            <a:ext cx="661416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дзаголовок 6">
            <a:hlinkClick r:id="rId3" action="ppaction://hlinksldjump"/>
          </p:cNvPr>
          <p:cNvSpPr txBox="1">
            <a:spLocks/>
          </p:cNvSpPr>
          <p:nvPr/>
        </p:nvSpPr>
        <p:spPr>
          <a:xfrm>
            <a:off x="1143000" y="4800600"/>
            <a:ext cx="6400800" cy="990600"/>
          </a:xfrm>
          <a:prstGeom prst="roundRect">
            <a:avLst/>
          </a:prstGeom>
          <a:solidFill>
            <a:srgbClr val="B7E4E7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2800" b="1" dirty="0" smtClean="0">
                <a:solidFill>
                  <a:schemeClr val="tx2"/>
                </a:solidFill>
                <a:hlinkClick r:id="rId3" action="ppaction://hlinksldjump"/>
              </a:rPr>
              <a:t>2. ИГРА «Мозаика»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286000" y="28194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44"/>
          <p:cNvSpPr txBox="1">
            <a:spLocks noChangeArrowheads="1"/>
          </p:cNvSpPr>
          <p:nvPr/>
        </p:nvSpPr>
        <p:spPr bwMode="auto">
          <a:xfrm>
            <a:off x="685800" y="5257800"/>
            <a:ext cx="1981200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cs typeface="Arial" charset="0"/>
              </a:rPr>
              <a:t>Числитель  </a:t>
            </a:r>
          </a:p>
        </p:txBody>
      </p:sp>
      <p:sp>
        <p:nvSpPr>
          <p:cNvPr id="10" name="Text Box 50"/>
          <p:cNvSpPr txBox="1">
            <a:spLocks noChangeArrowheads="1"/>
          </p:cNvSpPr>
          <p:nvPr/>
        </p:nvSpPr>
        <p:spPr bwMode="auto">
          <a:xfrm>
            <a:off x="609600" y="6019800"/>
            <a:ext cx="2667000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>
                <a:cs typeface="Arial" charset="0"/>
              </a:rPr>
              <a:t>Знаменатель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09600" y="5867400"/>
            <a:ext cx="716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49"/>
          <p:cNvSpPr txBox="1">
            <a:spLocks noChangeArrowheads="1"/>
          </p:cNvSpPr>
          <p:nvPr/>
        </p:nvSpPr>
        <p:spPr bwMode="auto">
          <a:xfrm>
            <a:off x="32766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3" name="Text Box 49"/>
          <p:cNvSpPr txBox="1">
            <a:spLocks noChangeArrowheads="1"/>
          </p:cNvSpPr>
          <p:nvPr/>
        </p:nvSpPr>
        <p:spPr bwMode="auto">
          <a:xfrm>
            <a:off x="33528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4" name="Text Box 49"/>
          <p:cNvSpPr txBox="1">
            <a:spLocks noChangeArrowheads="1"/>
          </p:cNvSpPr>
          <p:nvPr/>
        </p:nvSpPr>
        <p:spPr bwMode="auto">
          <a:xfrm>
            <a:off x="42672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5" name="Text Box 49"/>
          <p:cNvSpPr txBox="1">
            <a:spLocks noChangeArrowheads="1"/>
          </p:cNvSpPr>
          <p:nvPr/>
        </p:nvSpPr>
        <p:spPr bwMode="auto">
          <a:xfrm>
            <a:off x="42672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6" name="Text Box 49"/>
          <p:cNvSpPr txBox="1">
            <a:spLocks noChangeArrowheads="1"/>
          </p:cNvSpPr>
          <p:nvPr/>
        </p:nvSpPr>
        <p:spPr bwMode="auto">
          <a:xfrm>
            <a:off x="52578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53340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60198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9" name="Text Box 49"/>
          <p:cNvSpPr txBox="1">
            <a:spLocks noChangeArrowheads="1"/>
          </p:cNvSpPr>
          <p:nvPr/>
        </p:nvSpPr>
        <p:spPr bwMode="auto">
          <a:xfrm>
            <a:off x="60960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0" name="Text Box 49"/>
          <p:cNvSpPr txBox="1">
            <a:spLocks noChangeArrowheads="1"/>
          </p:cNvSpPr>
          <p:nvPr/>
        </p:nvSpPr>
        <p:spPr bwMode="auto">
          <a:xfrm>
            <a:off x="69342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5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70104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5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001000" y="5791200"/>
            <a:ext cx="661416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3" name="Группа 22"/>
          <p:cNvGrpSpPr/>
          <p:nvPr/>
        </p:nvGrpSpPr>
        <p:grpSpPr>
          <a:xfrm>
            <a:off x="4038600" y="1524000"/>
            <a:ext cx="2590800" cy="2133600"/>
            <a:chOff x="6781800" y="1600200"/>
            <a:chExt cx="1066800" cy="914400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6781800" y="1600200"/>
              <a:ext cx="533400" cy="4572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7315200" y="1600200"/>
              <a:ext cx="533400" cy="4572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6781800" y="2057400"/>
              <a:ext cx="533400" cy="4572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Стрелка вправо с вырезом 24">
            <a:hlinkClick r:id="rId2" action="ppaction://hlinksldjump"/>
          </p:cNvPr>
          <p:cNvSpPr/>
          <p:nvPr/>
        </p:nvSpPr>
        <p:spPr>
          <a:xfrm>
            <a:off x="6705600" y="1524000"/>
            <a:ext cx="2438400" cy="762000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подсказка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" y="609600"/>
            <a:ext cx="85720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Обозначь дробью, какая доля фигуры закрашена ? </a:t>
            </a:r>
            <a:endParaRPr lang="ru-RU" sz="2800" b="1" dirty="0">
              <a:ln w="18000">
                <a:solidFill>
                  <a:srgbClr val="7030A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60037E-6 L -0.09218 -0.44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-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44218E-6 L -0.30885 -0.440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-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286000" y="28194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44"/>
          <p:cNvSpPr txBox="1">
            <a:spLocks noChangeArrowheads="1"/>
          </p:cNvSpPr>
          <p:nvPr/>
        </p:nvSpPr>
        <p:spPr bwMode="auto">
          <a:xfrm>
            <a:off x="685800" y="5257800"/>
            <a:ext cx="1981200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cs typeface="Arial" charset="0"/>
              </a:rPr>
              <a:t>Числитель  </a:t>
            </a:r>
          </a:p>
        </p:txBody>
      </p:sp>
      <p:sp>
        <p:nvSpPr>
          <p:cNvPr id="10" name="Text Box 50"/>
          <p:cNvSpPr txBox="1">
            <a:spLocks noChangeArrowheads="1"/>
          </p:cNvSpPr>
          <p:nvPr/>
        </p:nvSpPr>
        <p:spPr bwMode="auto">
          <a:xfrm>
            <a:off x="609600" y="6019800"/>
            <a:ext cx="2667000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>
                <a:cs typeface="Arial" charset="0"/>
              </a:rPr>
              <a:t>Знаменатель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09600" y="5867400"/>
            <a:ext cx="716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49"/>
          <p:cNvSpPr txBox="1">
            <a:spLocks noChangeArrowheads="1"/>
          </p:cNvSpPr>
          <p:nvPr/>
        </p:nvSpPr>
        <p:spPr bwMode="auto">
          <a:xfrm>
            <a:off x="2895600" y="50292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6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29718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6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3810000" y="50292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7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9" name="Text Box 49"/>
          <p:cNvSpPr txBox="1">
            <a:spLocks noChangeArrowheads="1"/>
          </p:cNvSpPr>
          <p:nvPr/>
        </p:nvSpPr>
        <p:spPr bwMode="auto">
          <a:xfrm>
            <a:off x="38100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7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0" name="Text Box 49"/>
          <p:cNvSpPr txBox="1">
            <a:spLocks noChangeArrowheads="1"/>
          </p:cNvSpPr>
          <p:nvPr/>
        </p:nvSpPr>
        <p:spPr bwMode="auto">
          <a:xfrm>
            <a:off x="4343400" y="5029200"/>
            <a:ext cx="11525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12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419600" y="5943600"/>
            <a:ext cx="91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12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001000" y="5791200"/>
            <a:ext cx="661416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 Box 49"/>
          <p:cNvSpPr txBox="1">
            <a:spLocks noChangeArrowheads="1"/>
          </p:cNvSpPr>
          <p:nvPr/>
        </p:nvSpPr>
        <p:spPr bwMode="auto">
          <a:xfrm>
            <a:off x="5257800" y="5105400"/>
            <a:ext cx="91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13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7" name="Text Box 49"/>
          <p:cNvSpPr txBox="1">
            <a:spLocks noChangeArrowheads="1"/>
          </p:cNvSpPr>
          <p:nvPr/>
        </p:nvSpPr>
        <p:spPr bwMode="auto">
          <a:xfrm>
            <a:off x="5257800" y="5943600"/>
            <a:ext cx="990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13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8" name="Text Box 49"/>
          <p:cNvSpPr txBox="1">
            <a:spLocks noChangeArrowheads="1"/>
          </p:cNvSpPr>
          <p:nvPr/>
        </p:nvSpPr>
        <p:spPr bwMode="auto">
          <a:xfrm>
            <a:off x="6172200" y="5105400"/>
            <a:ext cx="1066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14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9" name="Text Box 49"/>
          <p:cNvSpPr txBox="1">
            <a:spLocks noChangeArrowheads="1"/>
          </p:cNvSpPr>
          <p:nvPr/>
        </p:nvSpPr>
        <p:spPr bwMode="auto">
          <a:xfrm>
            <a:off x="6248400" y="5943601"/>
            <a:ext cx="990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14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4114800" y="1524000"/>
            <a:ext cx="1066800" cy="3200400"/>
            <a:chOff x="6781800" y="1600200"/>
            <a:chExt cx="1066800" cy="3200400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7315200" y="3886200"/>
              <a:ext cx="533400" cy="4572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6781800" y="1600200"/>
              <a:ext cx="533400" cy="4572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6781800" y="4343400"/>
              <a:ext cx="533400" cy="4572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7315200" y="2057400"/>
              <a:ext cx="533400" cy="4572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81800" y="3429000"/>
              <a:ext cx="533400" cy="4572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7315200" y="2971800"/>
              <a:ext cx="533400" cy="4572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6781800" y="2514600"/>
              <a:ext cx="533400" cy="4572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7315200" y="1600200"/>
              <a:ext cx="533400" cy="4572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6781800" y="2971800"/>
              <a:ext cx="533400" cy="4572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7315200" y="2514600"/>
              <a:ext cx="533400" cy="4572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6781800" y="2057400"/>
              <a:ext cx="533400" cy="4572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7315200" y="3429000"/>
              <a:ext cx="533400" cy="4572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6781800" y="3886200"/>
              <a:ext cx="533400" cy="4572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7315200" y="4343400"/>
              <a:ext cx="533400" cy="4572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0" name="Стрелка вправо с вырезом 49">
            <a:hlinkClick r:id="rId2" action="ppaction://hlinksldjump"/>
          </p:cNvPr>
          <p:cNvSpPr/>
          <p:nvPr/>
        </p:nvSpPr>
        <p:spPr>
          <a:xfrm>
            <a:off x="6705600" y="1524000"/>
            <a:ext cx="2438400" cy="762000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подсказка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1000" y="609600"/>
            <a:ext cx="85720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Обозначь дробью, какая доля фигуры закрашена ? </a:t>
            </a:r>
            <a:endParaRPr lang="ru-RU" sz="2800" b="1" dirty="0">
              <a:ln w="18000">
                <a:solidFill>
                  <a:srgbClr val="7030A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43293E-6 L -0.15052 -0.406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-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44218E-6 L -0.42917 -0.45121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-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0" grpId="0"/>
      <p:bldP spid="21" grpId="0"/>
      <p:bldP spid="36" grpId="0"/>
      <p:bldP spid="37" grpId="0"/>
      <p:bldP spid="38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28600" y="152400"/>
            <a:ext cx="8686800" cy="6553200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457200" y="1905000"/>
            <a:ext cx="7924800" cy="34290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ПРАВИЛА</a:t>
            </a:r>
          </a:p>
          <a:p>
            <a:pPr algn="just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 игре нужно определить какая часть фигуры закрашена.</a:t>
            </a:r>
          </a:p>
          <a:p>
            <a:pPr algn="just"/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just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Далее выбрать дробь и кликнуть по ней . </a:t>
            </a:r>
          </a:p>
          <a:p>
            <a:pPr algn="just"/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just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Если дробь выбрана верно, то откроется часть скрытой картинки. </a:t>
            </a:r>
          </a:p>
          <a:p>
            <a:pPr algn="just"/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just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Переход на следующий слайд по управляющей кнопке.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772400" cy="1362075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58000" dir="5400000" sy="-100000" algn="bl" rotWithShape="0"/>
                </a:effectLst>
              </a:rPr>
              <a:t>ИГРА «МОЗАИКА»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43200" y="5791200"/>
            <a:ext cx="3505200" cy="6096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hlinkClick r:id="rId2" action="ppaction://hlinksldjump"/>
              </a:rPr>
              <a:t>ИГРАТЬ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рямоугольник 56"/>
          <p:cNvSpPr/>
          <p:nvPr/>
        </p:nvSpPr>
        <p:spPr>
          <a:xfrm>
            <a:off x="228600" y="152400"/>
            <a:ext cx="8686800" cy="6553200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Admin\Desktop\amurskiy-tigra-v-snegu_1920x1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676400"/>
            <a:ext cx="5940000" cy="3712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Прямоугольник 2"/>
          <p:cNvSpPr/>
          <p:nvPr/>
        </p:nvSpPr>
        <p:spPr>
          <a:xfrm>
            <a:off x="1600200" y="1447800"/>
            <a:ext cx="2209800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810000" y="1447800"/>
            <a:ext cx="2209800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019800" y="1447800"/>
            <a:ext cx="2209800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19800" y="3581400"/>
            <a:ext cx="2209800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810000" y="3581400"/>
            <a:ext cx="2209800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600200" y="3581400"/>
            <a:ext cx="2209800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724400" y="5670550"/>
          <a:ext cx="409575" cy="1187450"/>
        </p:xfrm>
        <a:graphic>
          <a:graphicData uri="http://schemas.openxmlformats.org/presentationml/2006/ole">
            <p:oleObj spid="_x0000_s2052" name="Equation" r:id="rId4" imgW="152280" imgH="39348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09600" y="3124200"/>
          <a:ext cx="554228" cy="1188000"/>
        </p:xfrm>
        <a:graphic>
          <a:graphicData uri="http://schemas.openxmlformats.org/presentationml/2006/ole">
            <p:oleObj spid="_x0000_s2053" name="Equation" r:id="rId5" imgW="152280" imgH="39348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6629400" y="5670000"/>
          <a:ext cx="640588" cy="1188000"/>
        </p:xfrm>
        <a:graphic>
          <a:graphicData uri="http://schemas.openxmlformats.org/presentationml/2006/ole">
            <p:oleObj spid="_x0000_s2054" name="Equation" r:id="rId6" imgW="152280" imgH="393480" progId="Equation.DSMT4">
              <p:embed/>
            </p:oleObj>
          </a:graphicData>
        </a:graphic>
      </p:graphicFrame>
      <p:grpSp>
        <p:nvGrpSpPr>
          <p:cNvPr id="32" name="Группа 31"/>
          <p:cNvGrpSpPr/>
          <p:nvPr/>
        </p:nvGrpSpPr>
        <p:grpSpPr>
          <a:xfrm>
            <a:off x="6248400" y="1600200"/>
            <a:ext cx="1440000" cy="1440000"/>
            <a:chOff x="7010400" y="2362200"/>
            <a:chExt cx="1371600" cy="1371600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7010400" y="23622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7696200" y="23622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7010400" y="30480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7696200" y="3048000"/>
              <a:ext cx="685800" cy="6858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631825" y="5029200"/>
          <a:ext cx="482600" cy="1187450"/>
        </p:xfrm>
        <a:graphic>
          <a:graphicData uri="http://schemas.openxmlformats.org/presentationml/2006/ole">
            <p:oleObj spid="_x0000_s2055" name="Equation" r:id="rId7" imgW="139680" imgH="393480" progId="Equation.DSMT4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744538" y="990600"/>
          <a:ext cx="438150" cy="1187450"/>
        </p:xfrm>
        <a:graphic>
          <a:graphicData uri="http://schemas.openxmlformats.org/presentationml/2006/ole">
            <p:oleObj spid="_x0000_s2056" name="Equation" r:id="rId8" imgW="152280" imgH="393480" progId="Equation.DSMT4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2438400" y="5670000"/>
          <a:ext cx="457875" cy="1188000"/>
        </p:xfrm>
        <a:graphic>
          <a:graphicData uri="http://schemas.openxmlformats.org/presentationml/2006/ole">
            <p:oleObj spid="_x0000_s2057" name="Equation" r:id="rId9" imgW="152280" imgH="393480" progId="Equation.DSMT4">
              <p:embed/>
            </p:oleObj>
          </a:graphicData>
        </a:graphic>
      </p:graphicFrame>
      <p:sp>
        <p:nvSpPr>
          <p:cNvPr id="55" name="Управляющая кнопка: далее 54">
            <a:hlinkClick r:id="" action="ppaction://hlinkshowjump?jump=nextslide" highlightClick="1"/>
          </p:cNvPr>
          <p:cNvSpPr/>
          <p:nvPr/>
        </p:nvSpPr>
        <p:spPr>
          <a:xfrm>
            <a:off x="8001000" y="5791200"/>
            <a:ext cx="661416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рямоугольник 56"/>
          <p:cNvSpPr/>
          <p:nvPr/>
        </p:nvSpPr>
        <p:spPr>
          <a:xfrm>
            <a:off x="228600" y="152400"/>
            <a:ext cx="8686800" cy="6553200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Admin\Desktop\amurskiy-tigra-v-snegu_1920x1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752600"/>
            <a:ext cx="5940000" cy="3712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Прямоугольник 2"/>
          <p:cNvSpPr/>
          <p:nvPr/>
        </p:nvSpPr>
        <p:spPr>
          <a:xfrm>
            <a:off x="1600200" y="1447800"/>
            <a:ext cx="2209800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810000" y="1447800"/>
            <a:ext cx="2209800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19800" y="3581400"/>
            <a:ext cx="2209800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810000" y="3581400"/>
            <a:ext cx="2209800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600200" y="3581400"/>
            <a:ext cx="2209800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9"/>
          <p:cNvGrpSpPr/>
          <p:nvPr/>
        </p:nvGrpSpPr>
        <p:grpSpPr>
          <a:xfrm>
            <a:off x="1828800" y="3733800"/>
            <a:ext cx="1440000" cy="1440000"/>
            <a:chOff x="1600200" y="3124200"/>
            <a:chExt cx="1981200" cy="1905000"/>
          </a:xfrm>
        </p:grpSpPr>
        <p:sp>
          <p:nvSpPr>
            <p:cNvPr id="11" name="Восьмиугольник 10"/>
            <p:cNvSpPr/>
            <p:nvPr/>
          </p:nvSpPr>
          <p:spPr>
            <a:xfrm>
              <a:off x="1600200" y="3124200"/>
              <a:ext cx="1981200" cy="1905000"/>
            </a:xfrm>
            <a:prstGeom prst="octagon">
              <a:avLst/>
            </a:prstGeom>
            <a:solidFill>
              <a:srgbClr val="92D05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Равнобедренный треугольник 11"/>
            <p:cNvSpPr/>
            <p:nvPr/>
          </p:nvSpPr>
          <p:spPr>
            <a:xfrm>
              <a:off x="2133600" y="4038600"/>
              <a:ext cx="914400" cy="990600"/>
            </a:xfrm>
            <a:prstGeom prst="triangle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Равнобедренный треугольник 12"/>
            <p:cNvSpPr/>
            <p:nvPr/>
          </p:nvSpPr>
          <p:spPr>
            <a:xfrm rot="10800000">
              <a:off x="2133600" y="3124200"/>
              <a:ext cx="914400" cy="990600"/>
            </a:xfrm>
            <a:prstGeom prst="triangle">
              <a:avLst>
                <a:gd name="adj" fmla="val 50000"/>
              </a:avLst>
            </a:prstGeom>
            <a:ln>
              <a:solidFill>
                <a:srgbClr val="7030A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Равнобедренный треугольник 13"/>
            <p:cNvSpPr/>
            <p:nvPr/>
          </p:nvSpPr>
          <p:spPr>
            <a:xfrm rot="16200000">
              <a:off x="2667000" y="3581400"/>
              <a:ext cx="838200" cy="990600"/>
            </a:xfrm>
            <a:prstGeom prst="triangle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 rot="5400000" flipH="1">
              <a:off x="1676400" y="3581400"/>
              <a:ext cx="838200" cy="990600"/>
            </a:xfrm>
            <a:prstGeom prst="triangle">
              <a:avLst>
                <a:gd name="adj" fmla="val 48151"/>
              </a:avLst>
            </a:prstGeom>
            <a:ln>
              <a:solidFill>
                <a:srgbClr val="7030A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724400" y="5670550"/>
          <a:ext cx="409575" cy="1187450"/>
        </p:xfrm>
        <a:graphic>
          <a:graphicData uri="http://schemas.openxmlformats.org/presentationml/2006/ole">
            <p:oleObj spid="_x0000_s26626" name="Equation" r:id="rId4" imgW="152280" imgH="39348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09600" y="3124200"/>
          <a:ext cx="554228" cy="1188000"/>
        </p:xfrm>
        <a:graphic>
          <a:graphicData uri="http://schemas.openxmlformats.org/presentationml/2006/ole">
            <p:oleObj spid="_x0000_s26627" name="Equation" r:id="rId5" imgW="152280" imgH="39348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6629400" y="5670000"/>
          <a:ext cx="640588" cy="1188000"/>
        </p:xfrm>
        <a:graphic>
          <a:graphicData uri="http://schemas.openxmlformats.org/presentationml/2006/ole">
            <p:oleObj spid="_x0000_s26628" name="Equation" r:id="rId6" imgW="152280" imgH="393480" progId="Equation.DSMT4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631825" y="5029200"/>
          <a:ext cx="482600" cy="1187450"/>
        </p:xfrm>
        <a:graphic>
          <a:graphicData uri="http://schemas.openxmlformats.org/presentationml/2006/ole">
            <p:oleObj spid="_x0000_s26629" name="Equation" r:id="rId7" imgW="139680" imgH="393480" progId="Equation.DSMT4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744538" y="990600"/>
          <a:ext cx="438150" cy="1187450"/>
        </p:xfrm>
        <a:graphic>
          <a:graphicData uri="http://schemas.openxmlformats.org/presentationml/2006/ole">
            <p:oleObj spid="_x0000_s26630" name="Equation" r:id="rId8" imgW="152280" imgH="393480" progId="Equation.DSMT4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2438400" y="5670000"/>
          <a:ext cx="457875" cy="1188000"/>
        </p:xfrm>
        <a:graphic>
          <a:graphicData uri="http://schemas.openxmlformats.org/presentationml/2006/ole">
            <p:oleObj spid="_x0000_s26631" name="Equation" r:id="rId9" imgW="152280" imgH="393480" progId="Equation.DSMT4">
              <p:embed/>
            </p:oleObj>
          </a:graphicData>
        </a:graphic>
      </p:graphicFrame>
      <p:sp>
        <p:nvSpPr>
          <p:cNvPr id="55" name="Управляющая кнопка: далее 54">
            <a:hlinkClick r:id="" action="ppaction://hlinkshowjump?jump=nextslide" highlightClick="1"/>
          </p:cNvPr>
          <p:cNvSpPr/>
          <p:nvPr/>
        </p:nvSpPr>
        <p:spPr>
          <a:xfrm>
            <a:off x="8001000" y="5791200"/>
            <a:ext cx="661416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рямоугольник 56"/>
          <p:cNvSpPr/>
          <p:nvPr/>
        </p:nvSpPr>
        <p:spPr>
          <a:xfrm>
            <a:off x="228600" y="152400"/>
            <a:ext cx="8686800" cy="6553200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Admin\Desktop\amurskiy-tigra-v-snegu_1920x1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905000"/>
            <a:ext cx="5940000" cy="3712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Прямоугольник 2"/>
          <p:cNvSpPr/>
          <p:nvPr/>
        </p:nvSpPr>
        <p:spPr>
          <a:xfrm>
            <a:off x="1600200" y="1447800"/>
            <a:ext cx="2209800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810000" y="1447800"/>
            <a:ext cx="2209800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19800" y="3581400"/>
            <a:ext cx="2209800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810000" y="3581400"/>
            <a:ext cx="2209800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724400" y="5670550"/>
          <a:ext cx="409575" cy="1187450"/>
        </p:xfrm>
        <a:graphic>
          <a:graphicData uri="http://schemas.openxmlformats.org/presentationml/2006/ole">
            <p:oleObj spid="_x0000_s25602" name="Equation" r:id="rId4" imgW="152280" imgH="39348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09600" y="3124200"/>
          <a:ext cx="554228" cy="1188000"/>
        </p:xfrm>
        <a:graphic>
          <a:graphicData uri="http://schemas.openxmlformats.org/presentationml/2006/ole">
            <p:oleObj spid="_x0000_s25603" name="Equation" r:id="rId5" imgW="152280" imgH="393480" progId="Equation.DSMT4">
              <p:embed/>
            </p:oleObj>
          </a:graphicData>
        </a:graphic>
      </p:graphicFrame>
      <p:grpSp>
        <p:nvGrpSpPr>
          <p:cNvPr id="10" name="Группа 22"/>
          <p:cNvGrpSpPr/>
          <p:nvPr/>
        </p:nvGrpSpPr>
        <p:grpSpPr>
          <a:xfrm>
            <a:off x="6248400" y="3733800"/>
            <a:ext cx="1440000" cy="1080000"/>
            <a:chOff x="4191000" y="381000"/>
            <a:chExt cx="2438400" cy="1066800"/>
          </a:xfrm>
        </p:grpSpPr>
        <p:sp>
          <p:nvSpPr>
            <p:cNvPr id="24" name="Равнобедренный треугольник 23"/>
            <p:cNvSpPr/>
            <p:nvPr/>
          </p:nvSpPr>
          <p:spPr>
            <a:xfrm>
              <a:off x="4191000" y="381000"/>
              <a:ext cx="609600" cy="1066800"/>
            </a:xfrm>
            <a:prstGeom prst="triangl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Равнобедренный треугольник 24"/>
            <p:cNvSpPr/>
            <p:nvPr/>
          </p:nvSpPr>
          <p:spPr>
            <a:xfrm rot="10800000">
              <a:off x="4495800" y="381000"/>
              <a:ext cx="609600" cy="1066800"/>
            </a:xfrm>
            <a:prstGeom prst="triangl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Равнобедренный треугольник 25"/>
            <p:cNvSpPr/>
            <p:nvPr/>
          </p:nvSpPr>
          <p:spPr>
            <a:xfrm>
              <a:off x="4800600" y="381000"/>
              <a:ext cx="609600" cy="1066800"/>
            </a:xfrm>
            <a:prstGeom prst="triangl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/>
            <p:cNvSpPr/>
            <p:nvPr/>
          </p:nvSpPr>
          <p:spPr>
            <a:xfrm rot="10800000">
              <a:off x="5105400" y="381000"/>
              <a:ext cx="609600" cy="1066800"/>
            </a:xfrm>
            <a:prstGeom prst="triangl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Равнобедренный треугольник 27"/>
            <p:cNvSpPr/>
            <p:nvPr/>
          </p:nvSpPr>
          <p:spPr>
            <a:xfrm>
              <a:off x="5410200" y="381000"/>
              <a:ext cx="609600" cy="1066800"/>
            </a:xfrm>
            <a:prstGeom prst="triangle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Равнобедренный треугольник 28"/>
            <p:cNvSpPr/>
            <p:nvPr/>
          </p:nvSpPr>
          <p:spPr>
            <a:xfrm rot="10800000">
              <a:off x="5715000" y="381000"/>
              <a:ext cx="609600" cy="1066800"/>
            </a:xfrm>
            <a:prstGeom prst="triangle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Равнобедренный треугольник 29"/>
            <p:cNvSpPr/>
            <p:nvPr/>
          </p:nvSpPr>
          <p:spPr>
            <a:xfrm>
              <a:off x="6019800" y="381000"/>
              <a:ext cx="609600" cy="1066800"/>
            </a:xfrm>
            <a:prstGeom prst="triangle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6629400" y="5670000"/>
          <a:ext cx="640588" cy="1188000"/>
        </p:xfrm>
        <a:graphic>
          <a:graphicData uri="http://schemas.openxmlformats.org/presentationml/2006/ole">
            <p:oleObj spid="_x0000_s25604" name="Equation" r:id="rId6" imgW="152280" imgH="393480" progId="Equation.DSMT4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631825" y="5029200"/>
          <a:ext cx="482600" cy="1187450"/>
        </p:xfrm>
        <a:graphic>
          <a:graphicData uri="http://schemas.openxmlformats.org/presentationml/2006/ole">
            <p:oleObj spid="_x0000_s25605" name="Equation" r:id="rId7" imgW="139680" imgH="393480" progId="Equation.DSMT4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744538" y="990600"/>
          <a:ext cx="438150" cy="1187450"/>
        </p:xfrm>
        <a:graphic>
          <a:graphicData uri="http://schemas.openxmlformats.org/presentationml/2006/ole">
            <p:oleObj spid="_x0000_s25606" name="Equation" r:id="rId8" imgW="152280" imgH="393480" progId="Equation.DSMT4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2438400" y="5670000"/>
          <a:ext cx="457875" cy="1188000"/>
        </p:xfrm>
        <a:graphic>
          <a:graphicData uri="http://schemas.openxmlformats.org/presentationml/2006/ole">
            <p:oleObj spid="_x0000_s25607" name="Equation" r:id="rId9" imgW="152280" imgH="393480" progId="Equation.DSMT4">
              <p:embed/>
            </p:oleObj>
          </a:graphicData>
        </a:graphic>
      </p:graphicFrame>
      <p:sp>
        <p:nvSpPr>
          <p:cNvPr id="55" name="Управляющая кнопка: далее 54">
            <a:hlinkClick r:id="" action="ppaction://hlinkshowjump?jump=nextslide" highlightClick="1"/>
          </p:cNvPr>
          <p:cNvSpPr/>
          <p:nvPr/>
        </p:nvSpPr>
        <p:spPr>
          <a:xfrm>
            <a:off x="8001000" y="5791200"/>
            <a:ext cx="661416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228600" y="152400"/>
            <a:ext cx="8686800" cy="6553200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Admin\Desktop\amurskiy-tigra-v-snegu_1920x1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905000"/>
            <a:ext cx="5940000" cy="3712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Прямоугольник 2"/>
          <p:cNvSpPr/>
          <p:nvPr/>
        </p:nvSpPr>
        <p:spPr>
          <a:xfrm>
            <a:off x="1600200" y="1447800"/>
            <a:ext cx="2209800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810000" y="1447800"/>
            <a:ext cx="2209800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810000" y="3581400"/>
            <a:ext cx="2209800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724400" y="5670550"/>
          <a:ext cx="409575" cy="1187450"/>
        </p:xfrm>
        <a:graphic>
          <a:graphicData uri="http://schemas.openxmlformats.org/presentationml/2006/ole">
            <p:oleObj spid="_x0000_s27650" name="Equation" r:id="rId4" imgW="152280" imgH="39348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09600" y="3124200"/>
          <a:ext cx="554228" cy="1188000"/>
        </p:xfrm>
        <a:graphic>
          <a:graphicData uri="http://schemas.openxmlformats.org/presentationml/2006/ole">
            <p:oleObj spid="_x0000_s27651" name="Equation" r:id="rId5" imgW="152280" imgH="39348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6629400" y="5670000"/>
          <a:ext cx="640588" cy="1188000"/>
        </p:xfrm>
        <a:graphic>
          <a:graphicData uri="http://schemas.openxmlformats.org/presentationml/2006/ole">
            <p:oleObj spid="_x0000_s27652" name="Equation" r:id="rId6" imgW="152280" imgH="393480" progId="Equation.DSMT4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631825" y="5029200"/>
          <a:ext cx="482600" cy="1187450"/>
        </p:xfrm>
        <a:graphic>
          <a:graphicData uri="http://schemas.openxmlformats.org/presentationml/2006/ole">
            <p:oleObj spid="_x0000_s27653" name="Equation" r:id="rId7" imgW="139680" imgH="393480" progId="Equation.DSMT4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744538" y="990600"/>
          <a:ext cx="438150" cy="1187450"/>
        </p:xfrm>
        <a:graphic>
          <a:graphicData uri="http://schemas.openxmlformats.org/presentationml/2006/ole">
            <p:oleObj spid="_x0000_s27654" name="Equation" r:id="rId8" imgW="152280" imgH="393480" progId="Equation.DSMT4">
              <p:embed/>
            </p:oleObj>
          </a:graphicData>
        </a:graphic>
      </p:graphicFrame>
      <p:grpSp>
        <p:nvGrpSpPr>
          <p:cNvPr id="10" name="Группа 45"/>
          <p:cNvGrpSpPr/>
          <p:nvPr/>
        </p:nvGrpSpPr>
        <p:grpSpPr>
          <a:xfrm>
            <a:off x="1828800" y="1752600"/>
            <a:ext cx="1800000" cy="762000"/>
            <a:chOff x="2362200" y="5715000"/>
            <a:chExt cx="3657600" cy="914400"/>
          </a:xfrm>
        </p:grpSpPr>
        <p:grpSp>
          <p:nvGrpSpPr>
            <p:cNvPr id="11" name="Группа 120"/>
            <p:cNvGrpSpPr/>
            <p:nvPr/>
          </p:nvGrpSpPr>
          <p:grpSpPr>
            <a:xfrm>
              <a:off x="2362200" y="5715000"/>
              <a:ext cx="3048000" cy="914400"/>
              <a:chOff x="2362200" y="5715000"/>
              <a:chExt cx="3048000" cy="914400"/>
            </a:xfrm>
          </p:grpSpPr>
          <p:sp>
            <p:nvSpPr>
              <p:cNvPr id="49" name="Прямоугольник 48"/>
              <p:cNvSpPr/>
              <p:nvPr/>
            </p:nvSpPr>
            <p:spPr>
              <a:xfrm>
                <a:off x="2362200" y="5715000"/>
                <a:ext cx="609600" cy="914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Прямоугольник 49"/>
              <p:cNvSpPr/>
              <p:nvPr/>
            </p:nvSpPr>
            <p:spPr>
              <a:xfrm>
                <a:off x="2971800" y="5715000"/>
                <a:ext cx="609600" cy="914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Прямоугольник 50"/>
              <p:cNvSpPr/>
              <p:nvPr/>
            </p:nvSpPr>
            <p:spPr>
              <a:xfrm>
                <a:off x="3581400" y="5715000"/>
                <a:ext cx="609600" cy="914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>
                <a:off x="4191000" y="5715000"/>
                <a:ext cx="609600" cy="914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Прямоугольник 52"/>
              <p:cNvSpPr/>
              <p:nvPr/>
            </p:nvSpPr>
            <p:spPr>
              <a:xfrm>
                <a:off x="4800600" y="5715000"/>
                <a:ext cx="609600" cy="914400"/>
              </a:xfrm>
              <a:prstGeom prst="rect">
                <a:avLst/>
              </a:prstGeom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8" name="Прямоугольник 47"/>
            <p:cNvSpPr/>
            <p:nvPr/>
          </p:nvSpPr>
          <p:spPr>
            <a:xfrm>
              <a:off x="5410200" y="5715000"/>
              <a:ext cx="609600" cy="914400"/>
            </a:xfrm>
            <a:prstGeom prst="rect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2438400" y="5670000"/>
          <a:ext cx="457875" cy="1188000"/>
        </p:xfrm>
        <a:graphic>
          <a:graphicData uri="http://schemas.openxmlformats.org/presentationml/2006/ole">
            <p:oleObj spid="_x0000_s27655" name="Equation" r:id="rId9" imgW="152280" imgH="393480" progId="Equation.DSMT4">
              <p:embed/>
            </p:oleObj>
          </a:graphicData>
        </a:graphic>
      </p:graphicFrame>
      <p:sp>
        <p:nvSpPr>
          <p:cNvPr id="55" name="Управляющая кнопка: далее 54">
            <a:hlinkClick r:id="" action="ppaction://hlinkshowjump?jump=nextslide" highlightClick="1"/>
          </p:cNvPr>
          <p:cNvSpPr/>
          <p:nvPr/>
        </p:nvSpPr>
        <p:spPr>
          <a:xfrm>
            <a:off x="8001000" y="5791200"/>
            <a:ext cx="661416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228600" y="152400"/>
            <a:ext cx="8686800" cy="6553200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Admin\Desktop\amurskiy-tigra-v-snegu_1920x1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905000"/>
            <a:ext cx="5940000" cy="3712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Прямоугольник 3"/>
          <p:cNvSpPr/>
          <p:nvPr/>
        </p:nvSpPr>
        <p:spPr>
          <a:xfrm>
            <a:off x="3810000" y="1447800"/>
            <a:ext cx="2209800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810000" y="3581400"/>
            <a:ext cx="2209800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724400" y="5670550"/>
          <a:ext cx="409575" cy="1187450"/>
        </p:xfrm>
        <a:graphic>
          <a:graphicData uri="http://schemas.openxmlformats.org/presentationml/2006/ole">
            <p:oleObj spid="_x0000_s28674" name="Equation" r:id="rId4" imgW="152280" imgH="39348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09600" y="3124200"/>
          <a:ext cx="554228" cy="1188000"/>
        </p:xfrm>
        <a:graphic>
          <a:graphicData uri="http://schemas.openxmlformats.org/presentationml/2006/ole">
            <p:oleObj spid="_x0000_s28675" name="Equation" r:id="rId5" imgW="152280" imgH="39348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6629400" y="5670000"/>
          <a:ext cx="640588" cy="1188000"/>
        </p:xfrm>
        <a:graphic>
          <a:graphicData uri="http://schemas.openxmlformats.org/presentationml/2006/ole">
            <p:oleObj spid="_x0000_s28676" name="Equation" r:id="rId6" imgW="152280" imgH="393480" progId="Equation.DSMT4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631825" y="5029200"/>
          <a:ext cx="482600" cy="1187450"/>
        </p:xfrm>
        <a:graphic>
          <a:graphicData uri="http://schemas.openxmlformats.org/presentationml/2006/ole">
            <p:oleObj spid="_x0000_s28677" name="Equation" r:id="rId7" imgW="139680" imgH="393480" progId="Equation.DSMT4">
              <p:embed/>
            </p:oleObj>
          </a:graphicData>
        </a:graphic>
      </p:graphicFrame>
      <p:grpSp>
        <p:nvGrpSpPr>
          <p:cNvPr id="5" name="Группа 37"/>
          <p:cNvGrpSpPr/>
          <p:nvPr/>
        </p:nvGrpSpPr>
        <p:grpSpPr>
          <a:xfrm>
            <a:off x="4114800" y="3886200"/>
            <a:ext cx="1800000" cy="360000"/>
            <a:chOff x="3810000" y="5181600"/>
            <a:chExt cx="4191000" cy="381000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3810000" y="5181600"/>
              <a:ext cx="838200" cy="381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3"/>
            <p:cNvGrpSpPr/>
            <p:nvPr/>
          </p:nvGrpSpPr>
          <p:grpSpPr>
            <a:xfrm>
              <a:off x="4648200" y="5181600"/>
              <a:ext cx="3352800" cy="381000"/>
              <a:chOff x="4343400" y="5715000"/>
              <a:chExt cx="3352800" cy="381000"/>
            </a:xfrm>
          </p:grpSpPr>
          <p:sp>
            <p:nvSpPr>
              <p:cNvPr id="41" name="Прямоугольник 40"/>
              <p:cNvSpPr/>
              <p:nvPr/>
            </p:nvSpPr>
            <p:spPr>
              <a:xfrm>
                <a:off x="6019800" y="5715000"/>
                <a:ext cx="838200" cy="381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Прямоугольник 41"/>
              <p:cNvSpPr/>
              <p:nvPr/>
            </p:nvSpPr>
            <p:spPr>
              <a:xfrm>
                <a:off x="5181600" y="5715000"/>
                <a:ext cx="838200" cy="381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Прямоугольник 42"/>
              <p:cNvSpPr/>
              <p:nvPr/>
            </p:nvSpPr>
            <p:spPr>
              <a:xfrm>
                <a:off x="4343400" y="5715000"/>
                <a:ext cx="838200" cy="381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Прямоугольник 43"/>
              <p:cNvSpPr/>
              <p:nvPr/>
            </p:nvSpPr>
            <p:spPr>
              <a:xfrm>
                <a:off x="6858000" y="5715000"/>
                <a:ext cx="838200" cy="381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744538" y="990600"/>
          <a:ext cx="438150" cy="1187450"/>
        </p:xfrm>
        <a:graphic>
          <a:graphicData uri="http://schemas.openxmlformats.org/presentationml/2006/ole">
            <p:oleObj spid="_x0000_s28678" name="Equation" r:id="rId8" imgW="152280" imgH="393480" progId="Equation.DSMT4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2438400" y="5670000"/>
          <a:ext cx="457875" cy="1188000"/>
        </p:xfrm>
        <a:graphic>
          <a:graphicData uri="http://schemas.openxmlformats.org/presentationml/2006/ole">
            <p:oleObj spid="_x0000_s28679" name="Equation" r:id="rId9" imgW="152280" imgH="393480" progId="Equation.DSMT4">
              <p:embed/>
            </p:oleObj>
          </a:graphicData>
        </a:graphic>
      </p:graphicFrame>
      <p:sp>
        <p:nvSpPr>
          <p:cNvPr id="55" name="Управляющая кнопка: далее 54">
            <a:hlinkClick r:id="" action="ppaction://hlinkshowjump?jump=nextslide" highlightClick="1"/>
          </p:cNvPr>
          <p:cNvSpPr/>
          <p:nvPr/>
        </p:nvSpPr>
        <p:spPr>
          <a:xfrm>
            <a:off x="8001000" y="5791200"/>
            <a:ext cx="661416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228600" y="152400"/>
            <a:ext cx="8686800" cy="6553200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6629400" y="5670000"/>
          <a:ext cx="640588" cy="1188000"/>
        </p:xfrm>
        <a:graphic>
          <a:graphicData uri="http://schemas.openxmlformats.org/presentationml/2006/ole">
            <p:oleObj spid="_x0000_s29700" name="Equation" r:id="rId3" imgW="152280" imgH="39348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724400" y="5670550"/>
          <a:ext cx="409575" cy="1187450"/>
        </p:xfrm>
        <a:graphic>
          <a:graphicData uri="http://schemas.openxmlformats.org/presentationml/2006/ole">
            <p:oleObj spid="_x0000_s29698" name="Equation" r:id="rId4" imgW="152280" imgH="393480" progId="Equation.DSMT4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2438400" y="5670000"/>
          <a:ext cx="457875" cy="1188000"/>
        </p:xfrm>
        <a:graphic>
          <a:graphicData uri="http://schemas.openxmlformats.org/presentationml/2006/ole">
            <p:oleObj spid="_x0000_s29703" name="Equation" r:id="rId5" imgW="152280" imgH="393480" progId="Equation.DSMT4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631825" y="5029200"/>
          <a:ext cx="482600" cy="1187450"/>
        </p:xfrm>
        <a:graphic>
          <a:graphicData uri="http://schemas.openxmlformats.org/presentationml/2006/ole">
            <p:oleObj spid="_x0000_s29701" name="Equation" r:id="rId6" imgW="139680" imgH="39348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09600" y="3124200"/>
          <a:ext cx="554228" cy="1188000"/>
        </p:xfrm>
        <a:graphic>
          <a:graphicData uri="http://schemas.openxmlformats.org/presentationml/2006/ole">
            <p:oleObj spid="_x0000_s29699" name="Equation" r:id="rId7" imgW="152280" imgH="393480" progId="Equation.DSMT4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744538" y="990600"/>
          <a:ext cx="438150" cy="1187450"/>
        </p:xfrm>
        <a:graphic>
          <a:graphicData uri="http://schemas.openxmlformats.org/presentationml/2006/ole">
            <p:oleObj spid="_x0000_s29702" name="Equation" r:id="rId8" imgW="152280" imgH="393480" progId="Equation.DSMT4">
              <p:embed/>
            </p:oleObj>
          </a:graphicData>
        </a:graphic>
      </p:graphicFrame>
      <p:pic>
        <p:nvPicPr>
          <p:cNvPr id="2050" name="Picture 2" descr="C:\Users\Admin\Desktop\amurskiy-tigra-v-snegu_1920x120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00200" y="1905000"/>
            <a:ext cx="5940000" cy="3712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Прямоугольник 3"/>
          <p:cNvSpPr/>
          <p:nvPr/>
        </p:nvSpPr>
        <p:spPr>
          <a:xfrm>
            <a:off x="3810000" y="1447800"/>
            <a:ext cx="2209800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6"/>
          <p:cNvGrpSpPr/>
          <p:nvPr/>
        </p:nvGrpSpPr>
        <p:grpSpPr>
          <a:xfrm>
            <a:off x="3962400" y="1600200"/>
            <a:ext cx="1440000" cy="1440000"/>
            <a:chOff x="2819400" y="3505200"/>
            <a:chExt cx="2133600" cy="1981200"/>
          </a:xfrm>
        </p:grpSpPr>
        <p:sp>
          <p:nvSpPr>
            <p:cNvPr id="18" name="Блок-схема: ИЛИ 17"/>
            <p:cNvSpPr/>
            <p:nvPr/>
          </p:nvSpPr>
          <p:spPr>
            <a:xfrm>
              <a:off x="2819400" y="3505200"/>
              <a:ext cx="2133600" cy="1981200"/>
            </a:xfrm>
            <a:prstGeom prst="flowChartOr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ирог 18"/>
            <p:cNvSpPr/>
            <p:nvPr/>
          </p:nvSpPr>
          <p:spPr>
            <a:xfrm>
              <a:off x="2819400" y="3505200"/>
              <a:ext cx="2133600" cy="1981200"/>
            </a:xfrm>
            <a:prstGeom prst="pie">
              <a:avLst/>
            </a:prstGeom>
            <a:solidFill>
              <a:schemeClr val="accent2"/>
            </a:solidFill>
            <a:ln>
              <a:solidFill>
                <a:srgbClr val="7030A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2819400" y="4495800"/>
              <a:ext cx="1143000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3886200" y="3505200"/>
              <a:ext cx="0" cy="198120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Управляющая кнопка: далее 54">
            <a:hlinkClick r:id="" action="ppaction://hlinkshowjump?jump=nextslide" highlightClick="1"/>
          </p:cNvPr>
          <p:cNvSpPr/>
          <p:nvPr/>
        </p:nvSpPr>
        <p:spPr>
          <a:xfrm>
            <a:off x="8001000" y="5791200"/>
            <a:ext cx="661416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7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600" y="152400"/>
            <a:ext cx="8686800" cy="6553200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Admin\Desktop\amurskiy-tigra-v-snegu_1920x1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81000"/>
            <a:ext cx="3810000" cy="23812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Прямоугольник 1"/>
          <p:cNvSpPr/>
          <p:nvPr/>
        </p:nvSpPr>
        <p:spPr>
          <a:xfrm>
            <a:off x="381000" y="1524000"/>
            <a:ext cx="822960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100" dirty="0" smtClean="0"/>
          </a:p>
          <a:p>
            <a:pPr algn="just"/>
            <a:endParaRPr lang="ru-RU" sz="2100" dirty="0" smtClean="0"/>
          </a:p>
          <a:p>
            <a:pPr algn="just"/>
            <a:endParaRPr lang="ru-RU" sz="2100" dirty="0" smtClean="0"/>
          </a:p>
          <a:p>
            <a:pPr algn="just"/>
            <a:endParaRPr lang="ru-RU" sz="2100" b="1" dirty="0" smtClean="0"/>
          </a:p>
          <a:p>
            <a:pPr algn="just"/>
            <a:r>
              <a:rPr lang="ru-RU" sz="2100" b="1" u="sng" dirty="0" smtClean="0"/>
              <a:t>Амурский тигр (также известный как уссурийский тигр)- </a:t>
            </a:r>
            <a:r>
              <a:rPr lang="ru-RU" sz="2100" b="1" dirty="0" smtClean="0"/>
              <a:t>самый крупный тигр  на планете, относится к исчезающим видам животных. </a:t>
            </a:r>
          </a:p>
          <a:p>
            <a:pPr algn="just"/>
            <a:r>
              <a:rPr lang="ru-RU" sz="2100" b="1" dirty="0" smtClean="0"/>
              <a:t>Вес крупного </a:t>
            </a:r>
            <a:r>
              <a:rPr lang="ru-RU" sz="2000" b="1" dirty="0" smtClean="0"/>
              <a:t>млекопитающего</a:t>
            </a:r>
            <a:r>
              <a:rPr lang="ru-RU" sz="2100" b="1" dirty="0" smtClean="0"/>
              <a:t>  может превышать 300 килограммов. Длина тела 160-290 см, хвоста - 110 см. </a:t>
            </a:r>
          </a:p>
          <a:p>
            <a:pPr algn="just"/>
            <a:r>
              <a:rPr lang="ru-RU" sz="2100" b="1" dirty="0" smtClean="0"/>
              <a:t>Эта красивая, экзотически окрашенная кошка, по силе и мощи не имеет себе равных во всей мировой фауне. Тигр - зверь легкоуязвимый, несмотря на его крупный размер и огромную физическую силу. Тигр может волочить по земле тушу лошади более 500 м, способен развивать скорость до 80 км/ч по снегу, в скорости уступая лишь гепарду.</a:t>
            </a:r>
          </a:p>
          <a:p>
            <a:pPr algn="just"/>
            <a:endParaRPr lang="ru-RU" sz="2100" dirty="0" smtClean="0"/>
          </a:p>
          <a:p>
            <a:pPr algn="just"/>
            <a:endParaRPr lang="ru-RU" sz="2100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848600" y="6019800"/>
            <a:ext cx="661416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Прямоугольник 1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3" name="Группа 42"/>
          <p:cNvGrpSpPr/>
          <p:nvPr/>
        </p:nvGrpSpPr>
        <p:grpSpPr>
          <a:xfrm>
            <a:off x="1295400" y="2743200"/>
            <a:ext cx="1323691" cy="1866278"/>
            <a:chOff x="3352797" y="2743200"/>
            <a:chExt cx="1839310" cy="2453840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3352800" y="2743200"/>
              <a:ext cx="1800000" cy="1800000"/>
            </a:xfrm>
            <a:prstGeom prst="rect">
              <a:avLst/>
            </a:prstGeom>
            <a:solidFill>
              <a:srgbClr val="0070C0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ый треугольник 23"/>
            <p:cNvSpPr/>
            <p:nvPr/>
          </p:nvSpPr>
          <p:spPr>
            <a:xfrm rot="8115284">
              <a:off x="3622151" y="3966358"/>
              <a:ext cx="1300601" cy="1230682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" name="Прямая соединительная линия 18"/>
            <p:cNvCxnSpPr>
              <a:stCxn id="24" idx="4"/>
            </p:cNvCxnSpPr>
            <p:nvPr/>
          </p:nvCxnSpPr>
          <p:spPr>
            <a:xfrm flipV="1">
              <a:off x="3352797" y="2777990"/>
              <a:ext cx="1810884" cy="179983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endCxn id="24" idx="0"/>
            </p:cNvCxnSpPr>
            <p:nvPr/>
          </p:nvCxnSpPr>
          <p:spPr>
            <a:xfrm>
              <a:off x="3352797" y="2743201"/>
              <a:ext cx="1839310" cy="184236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hape 46"/>
          <p:cNvCxnSpPr/>
          <p:nvPr/>
        </p:nvCxnSpPr>
        <p:spPr>
          <a:xfrm rot="10800000" flipV="1">
            <a:off x="2667000" y="3886200"/>
            <a:ext cx="914400" cy="838200"/>
          </a:xfrm>
          <a:prstGeom prst="bentConnector3">
            <a:avLst>
              <a:gd name="adj1" fmla="val 50000"/>
            </a:avLst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657600" y="28194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</a:t>
            </a:r>
            <a:endParaRPr lang="ru-RU" sz="2800" b="1" dirty="0"/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581400" y="3429000"/>
            <a:ext cx="60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657600" y="35052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4</a:t>
            </a:r>
            <a:endParaRPr lang="ru-RU" sz="28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81000" y="4419600"/>
            <a:ext cx="2286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Квадрат разделили</a:t>
            </a:r>
          </a:p>
          <a:p>
            <a:r>
              <a:rPr lang="ru-RU" sz="2000" dirty="0" smtClean="0"/>
              <a:t>на </a:t>
            </a:r>
            <a:r>
              <a:rPr lang="ru-RU" sz="2000" b="1" dirty="0" smtClean="0"/>
              <a:t>4 равные</a:t>
            </a:r>
            <a:r>
              <a:rPr lang="ru-RU" sz="2000" dirty="0" smtClean="0"/>
              <a:t> </a:t>
            </a:r>
            <a:r>
              <a:rPr lang="ru-RU" sz="2000" b="1" dirty="0" smtClean="0"/>
              <a:t>части</a:t>
            </a:r>
            <a:r>
              <a:rPr lang="ru-RU" sz="2000" dirty="0" smtClean="0"/>
              <a:t> (доли)</a:t>
            </a:r>
            <a:endParaRPr lang="ru-RU" sz="2000" dirty="0"/>
          </a:p>
        </p:txBody>
      </p:sp>
      <p:cxnSp>
        <p:nvCxnSpPr>
          <p:cNvPr id="78" name="Shape 77"/>
          <p:cNvCxnSpPr/>
          <p:nvPr/>
        </p:nvCxnSpPr>
        <p:spPr>
          <a:xfrm rot="5400000">
            <a:off x="2133600" y="4191000"/>
            <a:ext cx="2667000" cy="381000"/>
          </a:xfrm>
          <a:prstGeom prst="bentConnector3">
            <a:avLst>
              <a:gd name="adj1" fmla="val -286"/>
            </a:avLst>
          </a:prstGeom>
          <a:ln w="28575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371600" y="5715000"/>
            <a:ext cx="28194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взяли </a:t>
            </a:r>
            <a:r>
              <a:rPr lang="ru-RU" sz="2000" b="1" dirty="0" smtClean="0"/>
              <a:t>3</a:t>
            </a:r>
            <a:r>
              <a:rPr lang="ru-RU" sz="2000" dirty="0" smtClean="0"/>
              <a:t> </a:t>
            </a:r>
            <a:r>
              <a:rPr lang="ru-RU" sz="2000" b="1" dirty="0" smtClean="0"/>
              <a:t>равные  части</a:t>
            </a:r>
            <a:r>
              <a:rPr lang="ru-RU" sz="2000" dirty="0" smtClean="0"/>
              <a:t> (доли) из четырёх</a:t>
            </a:r>
          </a:p>
        </p:txBody>
      </p:sp>
      <p:sp>
        <p:nvSpPr>
          <p:cNvPr id="81" name="Овал 80"/>
          <p:cNvSpPr/>
          <p:nvPr/>
        </p:nvSpPr>
        <p:spPr>
          <a:xfrm>
            <a:off x="3657600" y="2514600"/>
            <a:ext cx="457200" cy="167640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TextBox 84"/>
          <p:cNvSpPr txBox="1"/>
          <p:nvPr/>
        </p:nvSpPr>
        <p:spPr>
          <a:xfrm>
            <a:off x="5334000" y="2286000"/>
            <a:ext cx="2590800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ЧИСЛИТЕЛЬ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257800" y="2971800"/>
            <a:ext cx="25908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ЗНАМЕНАТЕЛЬ</a:t>
            </a:r>
          </a:p>
        </p:txBody>
      </p:sp>
      <p:cxnSp>
        <p:nvCxnSpPr>
          <p:cNvPr id="112" name="Прямая со стрелкой 111"/>
          <p:cNvCxnSpPr>
            <a:stCxn id="85" idx="1"/>
            <a:endCxn id="55" idx="3"/>
          </p:cNvCxnSpPr>
          <p:nvPr/>
        </p:nvCxnSpPr>
        <p:spPr>
          <a:xfrm flipH="1">
            <a:off x="4038600" y="2486055"/>
            <a:ext cx="1295400" cy="59495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 стрелкой 114"/>
          <p:cNvCxnSpPr>
            <a:stCxn id="86" idx="1"/>
          </p:cNvCxnSpPr>
          <p:nvPr/>
        </p:nvCxnSpPr>
        <p:spPr>
          <a:xfrm flipH="1">
            <a:off x="3886200" y="3171855"/>
            <a:ext cx="1371600" cy="63814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4648200" y="3505200"/>
            <a:ext cx="4267200" cy="29546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ЗНАМЕНАТЕЛЬ </a:t>
            </a:r>
            <a:r>
              <a:rPr lang="ru-RU" sz="2800" dirty="0" smtClean="0">
                <a:solidFill>
                  <a:srgbClr val="002060"/>
                </a:solidFill>
              </a:rPr>
              <a:t>показывает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на сколько долей делили.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ЧИСЛИТЕЛЬ  </a:t>
            </a:r>
            <a:r>
              <a:rPr lang="ru-RU" sz="2800" dirty="0" smtClean="0">
                <a:solidFill>
                  <a:srgbClr val="002060"/>
                </a:solidFill>
              </a:rPr>
              <a:t>показывает,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сколько долей взяли.</a:t>
            </a:r>
          </a:p>
          <a:p>
            <a:endParaRPr lang="ru-RU" dirty="0"/>
          </a:p>
        </p:txBody>
      </p:sp>
      <p:sp>
        <p:nvSpPr>
          <p:cNvPr id="123" name="TextBox 122"/>
          <p:cNvSpPr txBox="1"/>
          <p:nvPr/>
        </p:nvSpPr>
        <p:spPr>
          <a:xfrm>
            <a:off x="3962400" y="1524000"/>
            <a:ext cx="38862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ОБЫКНОВЕННАЯ ДРОБЬ</a:t>
            </a:r>
          </a:p>
        </p:txBody>
      </p:sp>
      <p:cxnSp>
        <p:nvCxnSpPr>
          <p:cNvPr id="124" name="Прямая со стрелкой 123"/>
          <p:cNvCxnSpPr/>
          <p:nvPr/>
        </p:nvCxnSpPr>
        <p:spPr>
          <a:xfrm flipH="1">
            <a:off x="3962400" y="1905000"/>
            <a:ext cx="1676400" cy="6103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3200400" y="381000"/>
            <a:ext cx="3597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ЭТО НАДО ЗНАТЬ</a:t>
            </a:r>
            <a:endParaRPr lang="ru-RU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4" name="Управляющая кнопка: далее 133">
            <a:hlinkClick r:id="" action="ppaction://hlinkshowjump?jump=lastslideviewed" highlightClick="1"/>
          </p:cNvPr>
          <p:cNvSpPr/>
          <p:nvPr/>
        </p:nvSpPr>
        <p:spPr>
          <a:xfrm>
            <a:off x="8001000" y="5943600"/>
            <a:ext cx="661416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2600" y="914400"/>
            <a:ext cx="5638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snegu_1920x1200.jpg</a:t>
            </a:r>
            <a:r>
              <a:rPr lang="ru-RU" dirty="0" smtClean="0"/>
              <a:t> –  фото тигр</a:t>
            </a:r>
          </a:p>
          <a:p>
            <a:r>
              <a:rPr lang="en-US" dirty="0" smtClean="0">
                <a:hlinkClick r:id="rId3"/>
              </a:rPr>
              <a:t>http://woplan.net/pictures/2052.gif</a:t>
            </a:r>
            <a:r>
              <a:rPr lang="ru-RU" dirty="0" smtClean="0"/>
              <a:t> - </a:t>
            </a:r>
            <a:r>
              <a:rPr lang="ru-RU" dirty="0" smtClean="0"/>
              <a:t>апельсин</a:t>
            </a:r>
          </a:p>
          <a:p>
            <a:endParaRPr lang="ru-RU" dirty="0"/>
          </a:p>
        </p:txBody>
      </p:sp>
      <p:sp>
        <p:nvSpPr>
          <p:cNvPr id="3" name="Управляющая кнопка: в конец 2">
            <a:hlinkClick r:id="" action="ppaction://hlinkshowjump?jump=endshow" highlightClick="1"/>
          </p:cNvPr>
          <p:cNvSpPr/>
          <p:nvPr/>
        </p:nvSpPr>
        <p:spPr>
          <a:xfrm>
            <a:off x="7696200" y="6019800"/>
            <a:ext cx="6096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00400" y="381000"/>
            <a:ext cx="2483372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1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ИНТЕРНЕТ-ССЫЛКИ: </a:t>
            </a:r>
            <a:endParaRPr lang="ru-RU" sz="1600" b="1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00200" y="2743200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ПРЕЗЕНТАЦИЮ ВЫПОЛНИЛА</a:t>
            </a:r>
          </a:p>
          <a:p>
            <a:pPr algn="ctr"/>
            <a:r>
              <a:rPr lang="ru-RU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КИБИНА Т.И. ,</a:t>
            </a:r>
          </a:p>
          <a:p>
            <a:pPr algn="ctr"/>
            <a:r>
              <a:rPr lang="ru-RU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МК ОУ «КРАСНОБАКОВСКАЯ С(К) ШИ </a:t>
            </a:r>
            <a:r>
              <a:rPr lang="en-US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ВИДА»</a:t>
            </a:r>
            <a:r>
              <a:rPr lang="en-US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n w="18000">
                <a:solidFill>
                  <a:srgbClr val="C0000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52600" y="1828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img1.wbstatic.net/big/new/110000/110237-1.jpg</a:t>
            </a:r>
            <a:r>
              <a:rPr lang="ru-RU" dirty="0" smtClean="0"/>
              <a:t> - </a:t>
            </a:r>
            <a:r>
              <a:rPr lang="ru-RU" smtClean="0"/>
              <a:t>асфальтоукладчик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286000" y="28194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44"/>
          <p:cNvSpPr txBox="1">
            <a:spLocks noChangeArrowheads="1"/>
          </p:cNvSpPr>
          <p:nvPr/>
        </p:nvSpPr>
        <p:spPr bwMode="auto">
          <a:xfrm>
            <a:off x="685800" y="5257800"/>
            <a:ext cx="1981200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cs typeface="Arial" charset="0"/>
              </a:rPr>
              <a:t>Числитель  </a:t>
            </a:r>
          </a:p>
        </p:txBody>
      </p:sp>
      <p:sp>
        <p:nvSpPr>
          <p:cNvPr id="10" name="Text Box 50"/>
          <p:cNvSpPr txBox="1">
            <a:spLocks noChangeArrowheads="1"/>
          </p:cNvSpPr>
          <p:nvPr/>
        </p:nvSpPr>
        <p:spPr bwMode="auto">
          <a:xfrm>
            <a:off x="609600" y="6019800"/>
            <a:ext cx="2667000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>
                <a:cs typeface="Arial" charset="0"/>
              </a:rPr>
              <a:t>Знаменатель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09600" y="5867400"/>
            <a:ext cx="716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49"/>
          <p:cNvSpPr txBox="1">
            <a:spLocks noChangeArrowheads="1"/>
          </p:cNvSpPr>
          <p:nvPr/>
        </p:nvSpPr>
        <p:spPr bwMode="auto">
          <a:xfrm>
            <a:off x="2895600" y="50292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29718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3810000" y="50292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9" name="Text Box 49"/>
          <p:cNvSpPr txBox="1">
            <a:spLocks noChangeArrowheads="1"/>
          </p:cNvSpPr>
          <p:nvPr/>
        </p:nvSpPr>
        <p:spPr bwMode="auto">
          <a:xfrm>
            <a:off x="38100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0" name="Text Box 49"/>
          <p:cNvSpPr txBox="1">
            <a:spLocks noChangeArrowheads="1"/>
          </p:cNvSpPr>
          <p:nvPr/>
        </p:nvSpPr>
        <p:spPr bwMode="auto">
          <a:xfrm>
            <a:off x="4648200" y="50292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5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6482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5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001000" y="5791200"/>
            <a:ext cx="661416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 Box 49"/>
          <p:cNvSpPr txBox="1">
            <a:spLocks noChangeArrowheads="1"/>
          </p:cNvSpPr>
          <p:nvPr/>
        </p:nvSpPr>
        <p:spPr bwMode="auto">
          <a:xfrm>
            <a:off x="53340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6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7" name="Text Box 49"/>
          <p:cNvSpPr txBox="1">
            <a:spLocks noChangeArrowheads="1"/>
          </p:cNvSpPr>
          <p:nvPr/>
        </p:nvSpPr>
        <p:spPr bwMode="auto">
          <a:xfrm>
            <a:off x="53340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6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8" name="Text Box 49"/>
          <p:cNvSpPr txBox="1">
            <a:spLocks noChangeArrowheads="1"/>
          </p:cNvSpPr>
          <p:nvPr/>
        </p:nvSpPr>
        <p:spPr bwMode="auto">
          <a:xfrm>
            <a:off x="61722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8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9" name="Text Box 49"/>
          <p:cNvSpPr txBox="1">
            <a:spLocks noChangeArrowheads="1"/>
          </p:cNvSpPr>
          <p:nvPr/>
        </p:nvSpPr>
        <p:spPr bwMode="auto">
          <a:xfrm>
            <a:off x="62484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8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9" name="Стрелка вправо с вырезом 28">
            <a:hlinkClick r:id="rId2" action="ppaction://hlinksldjump"/>
          </p:cNvPr>
          <p:cNvSpPr/>
          <p:nvPr/>
        </p:nvSpPr>
        <p:spPr>
          <a:xfrm>
            <a:off x="6705600" y="1524000"/>
            <a:ext cx="2438400" cy="762000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подсказка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5800" y="152400"/>
            <a:ext cx="6771662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сколько долей разделили апельсин ? </a:t>
            </a:r>
            <a:endParaRPr lang="ru-RU" sz="2800" b="1" dirty="0">
              <a:ln w="18000">
                <a:solidFill>
                  <a:srgbClr val="7030A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" name="Picture 2" descr="http://woplan.net/pictures/2052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1295400"/>
            <a:ext cx="1676399" cy="1150010"/>
          </a:xfrm>
          <a:prstGeom prst="rect">
            <a:avLst/>
          </a:prstGeom>
          <a:noFill/>
        </p:spPr>
      </p:pic>
      <p:sp>
        <p:nvSpPr>
          <p:cNvPr id="41" name="Пирог 40"/>
          <p:cNvSpPr/>
          <p:nvPr/>
        </p:nvSpPr>
        <p:spPr>
          <a:xfrm rot="21290993">
            <a:off x="3733800" y="1524000"/>
            <a:ext cx="2063541" cy="1992597"/>
          </a:xfrm>
          <a:prstGeom prst="pie">
            <a:avLst>
              <a:gd name="adj1" fmla="val 14037290"/>
              <a:gd name="adj2" fmla="val 16200000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Пирог 41"/>
          <p:cNvSpPr/>
          <p:nvPr/>
        </p:nvSpPr>
        <p:spPr>
          <a:xfrm rot="18980550">
            <a:off x="3686331" y="1541960"/>
            <a:ext cx="2063541" cy="1992597"/>
          </a:xfrm>
          <a:prstGeom prst="pie">
            <a:avLst>
              <a:gd name="adj1" fmla="val 14037290"/>
              <a:gd name="adj2" fmla="val 16200000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Пирог 42"/>
          <p:cNvSpPr/>
          <p:nvPr/>
        </p:nvSpPr>
        <p:spPr>
          <a:xfrm rot="5229355">
            <a:off x="3839331" y="1487139"/>
            <a:ext cx="1992597" cy="2063541"/>
          </a:xfrm>
          <a:prstGeom prst="pie">
            <a:avLst>
              <a:gd name="adj1" fmla="val 14037290"/>
              <a:gd name="adj2" fmla="val 16200000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Пирог 43"/>
          <p:cNvSpPr/>
          <p:nvPr/>
        </p:nvSpPr>
        <p:spPr>
          <a:xfrm rot="19217351" flipV="1">
            <a:off x="3734840" y="1588803"/>
            <a:ext cx="2063541" cy="1992597"/>
          </a:xfrm>
          <a:prstGeom prst="pie">
            <a:avLst>
              <a:gd name="adj1" fmla="val 14037290"/>
              <a:gd name="adj2" fmla="val 16200000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5" name="Пирог 44"/>
          <p:cNvSpPr/>
          <p:nvPr/>
        </p:nvSpPr>
        <p:spPr>
          <a:xfrm rot="7840989">
            <a:off x="3750464" y="1534165"/>
            <a:ext cx="1992597" cy="2063541"/>
          </a:xfrm>
          <a:prstGeom prst="pie">
            <a:avLst>
              <a:gd name="adj1" fmla="val 14037290"/>
              <a:gd name="adj2" fmla="val 16200000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Пирог 45"/>
          <p:cNvSpPr/>
          <p:nvPr/>
        </p:nvSpPr>
        <p:spPr>
          <a:xfrm rot="16425150">
            <a:off x="3758386" y="1541816"/>
            <a:ext cx="1992597" cy="2063541"/>
          </a:xfrm>
          <a:prstGeom prst="pie">
            <a:avLst>
              <a:gd name="adj1" fmla="val 14037290"/>
              <a:gd name="adj2" fmla="val 16200000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Пирог 46"/>
          <p:cNvSpPr/>
          <p:nvPr/>
        </p:nvSpPr>
        <p:spPr>
          <a:xfrm rot="2382649">
            <a:off x="3734840" y="1522383"/>
            <a:ext cx="2063541" cy="1992597"/>
          </a:xfrm>
          <a:prstGeom prst="pie">
            <a:avLst>
              <a:gd name="adj1" fmla="val 14037290"/>
              <a:gd name="adj2" fmla="val 16200000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8" name="Пирог 47"/>
          <p:cNvSpPr/>
          <p:nvPr/>
        </p:nvSpPr>
        <p:spPr>
          <a:xfrm rot="13165549">
            <a:off x="3665368" y="1588139"/>
            <a:ext cx="2063541" cy="1992597"/>
          </a:xfrm>
          <a:prstGeom prst="pie">
            <a:avLst>
              <a:gd name="adj1" fmla="val 14037290"/>
              <a:gd name="adj2" fmla="val 16200000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62000" y="762000"/>
            <a:ext cx="448686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Сколько долей осталось ? </a:t>
            </a:r>
            <a:endParaRPr lang="ru-RU" sz="2800" b="1" dirty="0">
              <a:ln w="18000">
                <a:solidFill>
                  <a:srgbClr val="7030A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02475E-6 L -0.24218 -0.429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" y="-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6296E-6 L -0.40885 -0.45162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-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5542E-6 L 0.32865 0.2216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" y="111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82373E-6 L 0.30451 0.310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155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1  E" pathEditMode="relative" ptsTypes="">
                                      <p:cBhvr>
                                        <p:cTn id="4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0" grpId="0"/>
      <p:bldP spid="21" grpId="0"/>
      <p:bldP spid="36" grpId="0"/>
      <p:bldP spid="37" grpId="0"/>
      <p:bldP spid="38" grpId="0"/>
      <p:bldP spid="39" grpId="0"/>
      <p:bldP spid="43" grpId="0" animBg="1"/>
      <p:bldP spid="45" grpId="0" animBg="1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28600" y="2362200"/>
            <a:ext cx="6324600" cy="1828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905000" y="381000"/>
            <a:ext cx="6800388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Какую часть дороги отремонтировали </a:t>
            </a:r>
            <a:r>
              <a:rPr lang="ru-RU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 </a:t>
            </a:r>
            <a:endParaRPr lang="ru-RU" sz="2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53200" y="2362200"/>
            <a:ext cx="2057400" cy="1828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2" name="Группа 31"/>
          <p:cNvGrpSpPr/>
          <p:nvPr/>
        </p:nvGrpSpPr>
        <p:grpSpPr>
          <a:xfrm>
            <a:off x="-7772400" y="2286000"/>
            <a:ext cx="7772400" cy="1828800"/>
            <a:chOff x="-7543800" y="2133600"/>
            <a:chExt cx="7772400" cy="1828800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-7467600" y="2133600"/>
              <a:ext cx="7696200" cy="1828800"/>
              <a:chOff x="-7162800" y="4876800"/>
              <a:chExt cx="7696200" cy="1828800"/>
            </a:xfrm>
          </p:grpSpPr>
          <p:sp>
            <p:nvSpPr>
              <p:cNvPr id="2" name="Прямоугольник 1"/>
              <p:cNvSpPr/>
              <p:nvPr/>
            </p:nvSpPr>
            <p:spPr>
              <a:xfrm>
                <a:off x="-7162800" y="4876800"/>
                <a:ext cx="6324600" cy="1828800"/>
              </a:xfrm>
              <a:prstGeom prst="rect">
                <a:avLst/>
              </a:prstGeom>
              <a:blipFill>
                <a:blip r:embed="rId3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3076" name="Picture 4" descr="&amp;Kcy;&amp;acy;&amp;rcy;&amp;tcy;&amp;icy;&amp;ncy;&amp;kcy;&amp;icy; &amp;pcy;&amp;ocy; &amp;zcy;&amp;acy;&amp;pcy;&amp;rcy;&amp;ocy;&amp;scy;&amp;ucy; &amp;kcy;&amp;acy;&amp;rcy;&amp;tcy;&amp;icy;&amp;ncy;&amp;kcy;&amp;icy; &amp;dcy;&amp;ocy;&amp;rcy;&amp;ocy;&amp;zhcy;&amp;ncy;&amp;acy;&amp;yacy; &amp;tcy;&amp;iecy;&amp;khcy;&amp;ncy;&amp;icy;&amp;kcy;&amp;acy;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flipH="1">
                <a:off x="-1143000" y="5181600"/>
                <a:ext cx="1676400" cy="1289538"/>
              </a:xfrm>
              <a:prstGeom prst="rect">
                <a:avLst/>
              </a:prstGeom>
              <a:noFill/>
            </p:spPr>
          </p:pic>
        </p:grpSp>
        <p:cxnSp>
          <p:nvCxnSpPr>
            <p:cNvPr id="4" name="Прямая соединительная линия 3"/>
            <p:cNvCxnSpPr/>
            <p:nvPr/>
          </p:nvCxnSpPr>
          <p:spPr>
            <a:xfrm>
              <a:off x="-7543800" y="3048000"/>
              <a:ext cx="6324600" cy="0"/>
            </a:xfrm>
            <a:prstGeom prst="line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Прямая соединительная линия 23"/>
          <p:cNvCxnSpPr/>
          <p:nvPr/>
        </p:nvCxnSpPr>
        <p:spPr>
          <a:xfrm>
            <a:off x="2286000" y="2362200"/>
            <a:ext cx="0" cy="182880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419600" y="2362200"/>
            <a:ext cx="0" cy="182880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553200" y="2362200"/>
            <a:ext cx="0" cy="182880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50"/>
          <p:cNvSpPr txBox="1">
            <a:spLocks noChangeArrowheads="1"/>
          </p:cNvSpPr>
          <p:nvPr/>
        </p:nvSpPr>
        <p:spPr bwMode="auto">
          <a:xfrm>
            <a:off x="304800" y="6096000"/>
            <a:ext cx="2667000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>
                <a:cs typeface="Arial" charset="0"/>
              </a:rPr>
              <a:t>Знаменатель</a:t>
            </a:r>
          </a:p>
        </p:txBody>
      </p:sp>
      <p:sp>
        <p:nvSpPr>
          <p:cNvPr id="35" name="Text Box 44"/>
          <p:cNvSpPr txBox="1">
            <a:spLocks noChangeArrowheads="1"/>
          </p:cNvSpPr>
          <p:nvPr/>
        </p:nvSpPr>
        <p:spPr bwMode="auto">
          <a:xfrm>
            <a:off x="685800" y="5257800"/>
            <a:ext cx="1981200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cs typeface="Arial" charset="0"/>
              </a:rPr>
              <a:t>Числитель  </a:t>
            </a:r>
          </a:p>
        </p:txBody>
      </p:sp>
      <p:cxnSp>
        <p:nvCxnSpPr>
          <p:cNvPr id="37" name="Прямая соединительная линия 36"/>
          <p:cNvCxnSpPr>
            <a:endCxn id="42" idx="0"/>
          </p:cNvCxnSpPr>
          <p:nvPr/>
        </p:nvCxnSpPr>
        <p:spPr>
          <a:xfrm>
            <a:off x="304800" y="5867400"/>
            <a:ext cx="6938963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49"/>
          <p:cNvSpPr txBox="1">
            <a:spLocks noChangeArrowheads="1"/>
          </p:cNvSpPr>
          <p:nvPr/>
        </p:nvSpPr>
        <p:spPr bwMode="auto">
          <a:xfrm>
            <a:off x="32766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9" name="Text Box 49"/>
          <p:cNvSpPr txBox="1">
            <a:spLocks noChangeArrowheads="1"/>
          </p:cNvSpPr>
          <p:nvPr/>
        </p:nvSpPr>
        <p:spPr bwMode="auto">
          <a:xfrm>
            <a:off x="41910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</a:t>
            </a:r>
          </a:p>
        </p:txBody>
      </p:sp>
      <p:sp>
        <p:nvSpPr>
          <p:cNvPr id="40" name="Text Box 49"/>
          <p:cNvSpPr txBox="1">
            <a:spLocks noChangeArrowheads="1"/>
          </p:cNvSpPr>
          <p:nvPr/>
        </p:nvSpPr>
        <p:spPr bwMode="auto">
          <a:xfrm>
            <a:off x="51816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1" name="Text Box 49"/>
          <p:cNvSpPr txBox="1">
            <a:spLocks noChangeArrowheads="1"/>
          </p:cNvSpPr>
          <p:nvPr/>
        </p:nvSpPr>
        <p:spPr bwMode="auto">
          <a:xfrm>
            <a:off x="60198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2" name="Text Box 49"/>
          <p:cNvSpPr txBox="1">
            <a:spLocks noChangeArrowheads="1"/>
          </p:cNvSpPr>
          <p:nvPr/>
        </p:nvSpPr>
        <p:spPr bwMode="auto">
          <a:xfrm>
            <a:off x="70104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5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3886200" y="16002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49"/>
          <p:cNvSpPr txBox="1">
            <a:spLocks noChangeArrowheads="1"/>
          </p:cNvSpPr>
          <p:nvPr/>
        </p:nvSpPr>
        <p:spPr bwMode="auto">
          <a:xfrm>
            <a:off x="3276600" y="50292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7" name="Text Box 49"/>
          <p:cNvSpPr txBox="1">
            <a:spLocks noChangeArrowheads="1"/>
          </p:cNvSpPr>
          <p:nvPr/>
        </p:nvSpPr>
        <p:spPr bwMode="auto">
          <a:xfrm>
            <a:off x="42672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8" name="Text Box 49"/>
          <p:cNvSpPr txBox="1">
            <a:spLocks noChangeArrowheads="1"/>
          </p:cNvSpPr>
          <p:nvPr/>
        </p:nvSpPr>
        <p:spPr bwMode="auto">
          <a:xfrm>
            <a:off x="51054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9" name="Text Box 49"/>
          <p:cNvSpPr txBox="1">
            <a:spLocks noChangeArrowheads="1"/>
          </p:cNvSpPr>
          <p:nvPr/>
        </p:nvSpPr>
        <p:spPr bwMode="auto">
          <a:xfrm>
            <a:off x="60198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50" name="Text Box 49"/>
          <p:cNvSpPr txBox="1">
            <a:spLocks noChangeArrowheads="1"/>
          </p:cNvSpPr>
          <p:nvPr/>
        </p:nvSpPr>
        <p:spPr bwMode="auto">
          <a:xfrm>
            <a:off x="69342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5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9" name="Управляющая кнопка: далее 28">
            <a:hlinkClick r:id="" action="ppaction://hlinkshowjump?jump=nextslide" highlightClick="1"/>
          </p:cNvPr>
          <p:cNvSpPr/>
          <p:nvPr/>
        </p:nvSpPr>
        <p:spPr>
          <a:xfrm>
            <a:off x="8001000" y="5791200"/>
            <a:ext cx="661416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с вырезом 27">
            <a:hlinkClick r:id="rId5" action="ppaction://hlinksldjump"/>
          </p:cNvPr>
          <p:cNvSpPr/>
          <p:nvPr/>
        </p:nvSpPr>
        <p:spPr>
          <a:xfrm>
            <a:off x="6705600" y="1524000"/>
            <a:ext cx="2438400" cy="762000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подсказка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63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5.55112E-17 3.33333E-6 L 0.86667 0.01111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3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-0.12552 -0.6071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-3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10088E-6 L -0.21718 -0.629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" y="-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  <p:bldP spid="46" grpId="0"/>
      <p:bldP spid="47" grpId="0"/>
      <p:bldP spid="48" grpId="0"/>
      <p:bldP spid="49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905000" y="381000"/>
            <a:ext cx="52296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Какую часть ткани отрезали ? </a:t>
            </a:r>
            <a:endParaRPr lang="ru-RU" sz="2800" b="1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5800" y="2667000"/>
            <a:ext cx="5867400" cy="1371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 Box 50"/>
          <p:cNvSpPr txBox="1">
            <a:spLocks noChangeArrowheads="1"/>
          </p:cNvSpPr>
          <p:nvPr/>
        </p:nvSpPr>
        <p:spPr bwMode="auto">
          <a:xfrm>
            <a:off x="304800" y="6096000"/>
            <a:ext cx="2667000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>
                <a:cs typeface="Arial" charset="0"/>
              </a:rPr>
              <a:t>Знаменатель</a:t>
            </a:r>
          </a:p>
        </p:txBody>
      </p:sp>
      <p:sp>
        <p:nvSpPr>
          <p:cNvPr id="35" name="Text Box 44"/>
          <p:cNvSpPr txBox="1">
            <a:spLocks noChangeArrowheads="1"/>
          </p:cNvSpPr>
          <p:nvPr/>
        </p:nvSpPr>
        <p:spPr bwMode="auto">
          <a:xfrm>
            <a:off x="685800" y="5257800"/>
            <a:ext cx="1981200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cs typeface="Arial" charset="0"/>
              </a:rPr>
              <a:t>Числитель  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609600" y="5943600"/>
            <a:ext cx="716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49"/>
          <p:cNvSpPr txBox="1">
            <a:spLocks noChangeArrowheads="1"/>
          </p:cNvSpPr>
          <p:nvPr/>
        </p:nvSpPr>
        <p:spPr bwMode="auto">
          <a:xfrm>
            <a:off x="32766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9" name="Text Box 49"/>
          <p:cNvSpPr txBox="1">
            <a:spLocks noChangeArrowheads="1"/>
          </p:cNvSpPr>
          <p:nvPr/>
        </p:nvSpPr>
        <p:spPr bwMode="auto">
          <a:xfrm>
            <a:off x="41910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</a:t>
            </a:r>
          </a:p>
        </p:txBody>
      </p:sp>
      <p:sp>
        <p:nvSpPr>
          <p:cNvPr id="40" name="Text Box 49"/>
          <p:cNvSpPr txBox="1">
            <a:spLocks noChangeArrowheads="1"/>
          </p:cNvSpPr>
          <p:nvPr/>
        </p:nvSpPr>
        <p:spPr bwMode="auto">
          <a:xfrm>
            <a:off x="51816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1" name="Text Box 49"/>
          <p:cNvSpPr txBox="1">
            <a:spLocks noChangeArrowheads="1"/>
          </p:cNvSpPr>
          <p:nvPr/>
        </p:nvSpPr>
        <p:spPr bwMode="auto">
          <a:xfrm>
            <a:off x="7010400" y="60198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5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2" name="Text Box 49"/>
          <p:cNvSpPr txBox="1">
            <a:spLocks noChangeArrowheads="1"/>
          </p:cNvSpPr>
          <p:nvPr/>
        </p:nvSpPr>
        <p:spPr bwMode="auto">
          <a:xfrm>
            <a:off x="6172200" y="60198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3886200" y="16002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49"/>
          <p:cNvSpPr txBox="1">
            <a:spLocks noChangeArrowheads="1"/>
          </p:cNvSpPr>
          <p:nvPr/>
        </p:nvSpPr>
        <p:spPr bwMode="auto">
          <a:xfrm>
            <a:off x="52578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7" name="Text Box 49"/>
          <p:cNvSpPr txBox="1">
            <a:spLocks noChangeArrowheads="1"/>
          </p:cNvSpPr>
          <p:nvPr/>
        </p:nvSpPr>
        <p:spPr bwMode="auto">
          <a:xfrm>
            <a:off x="42672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8" name="Text Box 49"/>
          <p:cNvSpPr txBox="1">
            <a:spLocks noChangeArrowheads="1"/>
          </p:cNvSpPr>
          <p:nvPr/>
        </p:nvSpPr>
        <p:spPr bwMode="auto">
          <a:xfrm>
            <a:off x="32766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9" name="Text Box 49"/>
          <p:cNvSpPr txBox="1">
            <a:spLocks noChangeArrowheads="1"/>
          </p:cNvSpPr>
          <p:nvPr/>
        </p:nvSpPr>
        <p:spPr bwMode="auto">
          <a:xfrm>
            <a:off x="60198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50" name="Text Box 49"/>
          <p:cNvSpPr txBox="1">
            <a:spLocks noChangeArrowheads="1"/>
          </p:cNvSpPr>
          <p:nvPr/>
        </p:nvSpPr>
        <p:spPr bwMode="auto">
          <a:xfrm>
            <a:off x="69342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5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553200" y="2667000"/>
            <a:ext cx="1447800" cy="1371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2133600" y="2362200"/>
            <a:ext cx="0" cy="2057400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657600" y="2362200"/>
            <a:ext cx="0" cy="2057400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105400" y="2438400"/>
            <a:ext cx="0" cy="2057400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553200" y="2438400"/>
            <a:ext cx="0" cy="2057400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6553200" y="2667000"/>
            <a:ext cx="1447800" cy="1371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с вырезом 24">
            <a:hlinkClick r:id="rId3" action="ppaction://hlinksldjump"/>
          </p:cNvPr>
          <p:cNvSpPr/>
          <p:nvPr/>
        </p:nvSpPr>
        <p:spPr>
          <a:xfrm>
            <a:off x="6705600" y="1524000"/>
            <a:ext cx="2438400" cy="762000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подсказка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6" name="Управляющая кнопка: домой 25">
            <a:hlinkClick r:id="" action="ppaction://hlinkshowjump?jump=firstslide" highlightClick="1"/>
          </p:cNvPr>
          <p:cNvSpPr/>
          <p:nvPr/>
        </p:nvSpPr>
        <p:spPr>
          <a:xfrm>
            <a:off x="8077200" y="5715000"/>
            <a:ext cx="737616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0.07448 -0.6071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" y="-3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-0.32552 -0.629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-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6" grpId="0"/>
      <p:bldP spid="47" grpId="0"/>
      <p:bldP spid="48" grpId="0"/>
      <p:bldP spid="50" grpId="0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81000" y="609600"/>
            <a:ext cx="85720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Обозначь дробью, какая доля фигуры закрашена ? </a:t>
            </a:r>
            <a:endParaRPr lang="ru-RU" sz="2800" b="1" dirty="0">
              <a:ln w="18000">
                <a:solidFill>
                  <a:srgbClr val="7030A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 rot="5400000">
            <a:off x="3890100" y="1748700"/>
            <a:ext cx="2583000" cy="2590800"/>
            <a:chOff x="7010400" y="2362200"/>
            <a:chExt cx="1371600" cy="137160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7010400" y="23622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7696200" y="23622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7010400" y="30480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7696200" y="3048000"/>
              <a:ext cx="685800" cy="6858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8" name="Прямая соединительная линия 7"/>
          <p:cNvCxnSpPr/>
          <p:nvPr/>
        </p:nvCxnSpPr>
        <p:spPr>
          <a:xfrm>
            <a:off x="2286000" y="28194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44"/>
          <p:cNvSpPr txBox="1">
            <a:spLocks noChangeArrowheads="1"/>
          </p:cNvSpPr>
          <p:nvPr/>
        </p:nvSpPr>
        <p:spPr bwMode="auto">
          <a:xfrm>
            <a:off x="685800" y="5257800"/>
            <a:ext cx="1981200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cs typeface="Arial" charset="0"/>
              </a:rPr>
              <a:t>Числитель  </a:t>
            </a:r>
          </a:p>
        </p:txBody>
      </p:sp>
      <p:sp>
        <p:nvSpPr>
          <p:cNvPr id="10" name="Text Box 50"/>
          <p:cNvSpPr txBox="1">
            <a:spLocks noChangeArrowheads="1"/>
          </p:cNvSpPr>
          <p:nvPr/>
        </p:nvSpPr>
        <p:spPr bwMode="auto">
          <a:xfrm>
            <a:off x="609600" y="6019800"/>
            <a:ext cx="2667000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>
                <a:cs typeface="Arial" charset="0"/>
              </a:rPr>
              <a:t>Знаменатель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09600" y="5867400"/>
            <a:ext cx="716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49"/>
          <p:cNvSpPr txBox="1">
            <a:spLocks noChangeArrowheads="1"/>
          </p:cNvSpPr>
          <p:nvPr/>
        </p:nvSpPr>
        <p:spPr bwMode="auto">
          <a:xfrm>
            <a:off x="32766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3" name="Text Box 49"/>
          <p:cNvSpPr txBox="1">
            <a:spLocks noChangeArrowheads="1"/>
          </p:cNvSpPr>
          <p:nvPr/>
        </p:nvSpPr>
        <p:spPr bwMode="auto">
          <a:xfrm>
            <a:off x="33528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4" name="Text Box 49"/>
          <p:cNvSpPr txBox="1">
            <a:spLocks noChangeArrowheads="1"/>
          </p:cNvSpPr>
          <p:nvPr/>
        </p:nvSpPr>
        <p:spPr bwMode="auto">
          <a:xfrm>
            <a:off x="42672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5" name="Text Box 49"/>
          <p:cNvSpPr txBox="1">
            <a:spLocks noChangeArrowheads="1"/>
          </p:cNvSpPr>
          <p:nvPr/>
        </p:nvSpPr>
        <p:spPr bwMode="auto">
          <a:xfrm>
            <a:off x="42672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6" name="Text Box 49"/>
          <p:cNvSpPr txBox="1">
            <a:spLocks noChangeArrowheads="1"/>
          </p:cNvSpPr>
          <p:nvPr/>
        </p:nvSpPr>
        <p:spPr bwMode="auto">
          <a:xfrm>
            <a:off x="52578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53340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60198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9" name="Text Box 49"/>
          <p:cNvSpPr txBox="1">
            <a:spLocks noChangeArrowheads="1"/>
          </p:cNvSpPr>
          <p:nvPr/>
        </p:nvSpPr>
        <p:spPr bwMode="auto">
          <a:xfrm>
            <a:off x="60960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0" name="Text Box 49"/>
          <p:cNvSpPr txBox="1">
            <a:spLocks noChangeArrowheads="1"/>
          </p:cNvSpPr>
          <p:nvPr/>
        </p:nvSpPr>
        <p:spPr bwMode="auto">
          <a:xfrm>
            <a:off x="69342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5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70104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5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001000" y="5791200"/>
            <a:ext cx="661416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с вырезом 22">
            <a:hlinkClick r:id="rId2" action="ppaction://hlinksldjump"/>
          </p:cNvPr>
          <p:cNvSpPr/>
          <p:nvPr/>
        </p:nvSpPr>
        <p:spPr>
          <a:xfrm>
            <a:off x="6705600" y="1524000"/>
            <a:ext cx="2438400" cy="762000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подсказка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-0.08385 -0.440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-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39167 -0.4555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" y="-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286000" y="28194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44"/>
          <p:cNvSpPr txBox="1">
            <a:spLocks noChangeArrowheads="1"/>
          </p:cNvSpPr>
          <p:nvPr/>
        </p:nvSpPr>
        <p:spPr bwMode="auto">
          <a:xfrm>
            <a:off x="685800" y="5257800"/>
            <a:ext cx="1981200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cs typeface="Arial" charset="0"/>
              </a:rPr>
              <a:t>Числитель  </a:t>
            </a:r>
          </a:p>
        </p:txBody>
      </p:sp>
      <p:sp>
        <p:nvSpPr>
          <p:cNvPr id="10" name="Text Box 50"/>
          <p:cNvSpPr txBox="1">
            <a:spLocks noChangeArrowheads="1"/>
          </p:cNvSpPr>
          <p:nvPr/>
        </p:nvSpPr>
        <p:spPr bwMode="auto">
          <a:xfrm>
            <a:off x="609600" y="6019800"/>
            <a:ext cx="2667000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>
                <a:cs typeface="Arial" charset="0"/>
              </a:rPr>
              <a:t>Знаменатель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09600" y="5867400"/>
            <a:ext cx="716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49"/>
          <p:cNvSpPr txBox="1">
            <a:spLocks noChangeArrowheads="1"/>
          </p:cNvSpPr>
          <p:nvPr/>
        </p:nvSpPr>
        <p:spPr bwMode="auto">
          <a:xfrm>
            <a:off x="32766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3" name="Text Box 49"/>
          <p:cNvSpPr txBox="1">
            <a:spLocks noChangeArrowheads="1"/>
          </p:cNvSpPr>
          <p:nvPr/>
        </p:nvSpPr>
        <p:spPr bwMode="auto">
          <a:xfrm>
            <a:off x="33528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4" name="Text Box 49"/>
          <p:cNvSpPr txBox="1">
            <a:spLocks noChangeArrowheads="1"/>
          </p:cNvSpPr>
          <p:nvPr/>
        </p:nvSpPr>
        <p:spPr bwMode="auto">
          <a:xfrm>
            <a:off x="42672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5" name="Text Box 49"/>
          <p:cNvSpPr txBox="1">
            <a:spLocks noChangeArrowheads="1"/>
          </p:cNvSpPr>
          <p:nvPr/>
        </p:nvSpPr>
        <p:spPr bwMode="auto">
          <a:xfrm>
            <a:off x="42672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6" name="Text Box 49"/>
          <p:cNvSpPr txBox="1">
            <a:spLocks noChangeArrowheads="1"/>
          </p:cNvSpPr>
          <p:nvPr/>
        </p:nvSpPr>
        <p:spPr bwMode="auto">
          <a:xfrm>
            <a:off x="52578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53340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60198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9" name="Text Box 49"/>
          <p:cNvSpPr txBox="1">
            <a:spLocks noChangeArrowheads="1"/>
          </p:cNvSpPr>
          <p:nvPr/>
        </p:nvSpPr>
        <p:spPr bwMode="auto">
          <a:xfrm>
            <a:off x="60960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0" name="Text Box 49"/>
          <p:cNvSpPr txBox="1">
            <a:spLocks noChangeArrowheads="1"/>
          </p:cNvSpPr>
          <p:nvPr/>
        </p:nvSpPr>
        <p:spPr bwMode="auto">
          <a:xfrm>
            <a:off x="69342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5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70104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5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001000" y="5791200"/>
            <a:ext cx="661416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3" name="Группа 22"/>
          <p:cNvGrpSpPr/>
          <p:nvPr/>
        </p:nvGrpSpPr>
        <p:grpSpPr>
          <a:xfrm rot="10800000">
            <a:off x="3657600" y="1600200"/>
            <a:ext cx="2743200" cy="2362200"/>
            <a:chOff x="2819400" y="3505200"/>
            <a:chExt cx="2133600" cy="1981200"/>
          </a:xfrm>
        </p:grpSpPr>
        <p:sp>
          <p:nvSpPr>
            <p:cNvPr id="24" name="Блок-схема: ИЛИ 23"/>
            <p:cNvSpPr/>
            <p:nvPr/>
          </p:nvSpPr>
          <p:spPr>
            <a:xfrm>
              <a:off x="2819400" y="3505200"/>
              <a:ext cx="2133600" cy="1981200"/>
            </a:xfrm>
            <a:prstGeom prst="flowChartOr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ирог 24"/>
            <p:cNvSpPr/>
            <p:nvPr/>
          </p:nvSpPr>
          <p:spPr>
            <a:xfrm>
              <a:off x="2819400" y="3505200"/>
              <a:ext cx="2133600" cy="1981200"/>
            </a:xfrm>
            <a:prstGeom prst="pie">
              <a:avLst/>
            </a:prstGeom>
            <a:solidFill>
              <a:schemeClr val="accent2"/>
            </a:solidFill>
            <a:ln>
              <a:solidFill>
                <a:srgbClr val="7030A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>
              <a:off x="2819400" y="4495800"/>
              <a:ext cx="1143000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3886200" y="3505200"/>
              <a:ext cx="0" cy="198120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Стрелка вправо с вырезом 28">
            <a:hlinkClick r:id="rId2" action="ppaction://hlinksldjump"/>
          </p:cNvPr>
          <p:cNvSpPr/>
          <p:nvPr/>
        </p:nvSpPr>
        <p:spPr>
          <a:xfrm>
            <a:off x="6705600" y="1524000"/>
            <a:ext cx="2438400" cy="762000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подсказка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1000" y="609600"/>
            <a:ext cx="85720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Обозначь дробью, какая доля фигуры закрашена ? </a:t>
            </a:r>
            <a:endParaRPr lang="ru-RU" sz="2800" b="1" dirty="0">
              <a:ln w="18000">
                <a:solidFill>
                  <a:srgbClr val="7030A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11111E-6 L -0.30833 -0.4222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-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39167 -0.4555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" y="-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286000" y="28194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44"/>
          <p:cNvSpPr txBox="1">
            <a:spLocks noChangeArrowheads="1"/>
          </p:cNvSpPr>
          <p:nvPr/>
        </p:nvSpPr>
        <p:spPr bwMode="auto">
          <a:xfrm>
            <a:off x="685800" y="5257800"/>
            <a:ext cx="1981200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cs typeface="Arial" charset="0"/>
              </a:rPr>
              <a:t>Числитель  </a:t>
            </a:r>
          </a:p>
        </p:txBody>
      </p:sp>
      <p:sp>
        <p:nvSpPr>
          <p:cNvPr id="10" name="Text Box 50"/>
          <p:cNvSpPr txBox="1">
            <a:spLocks noChangeArrowheads="1"/>
          </p:cNvSpPr>
          <p:nvPr/>
        </p:nvSpPr>
        <p:spPr bwMode="auto">
          <a:xfrm>
            <a:off x="609600" y="6019800"/>
            <a:ext cx="2667000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>
                <a:cs typeface="Arial" charset="0"/>
              </a:rPr>
              <a:t>Знаменатель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09600" y="5867400"/>
            <a:ext cx="716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49"/>
          <p:cNvSpPr txBox="1">
            <a:spLocks noChangeArrowheads="1"/>
          </p:cNvSpPr>
          <p:nvPr/>
        </p:nvSpPr>
        <p:spPr bwMode="auto">
          <a:xfrm>
            <a:off x="32766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3" name="Text Box 49"/>
          <p:cNvSpPr txBox="1">
            <a:spLocks noChangeArrowheads="1"/>
          </p:cNvSpPr>
          <p:nvPr/>
        </p:nvSpPr>
        <p:spPr bwMode="auto">
          <a:xfrm>
            <a:off x="33528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4" name="Text Box 49"/>
          <p:cNvSpPr txBox="1">
            <a:spLocks noChangeArrowheads="1"/>
          </p:cNvSpPr>
          <p:nvPr/>
        </p:nvSpPr>
        <p:spPr bwMode="auto">
          <a:xfrm>
            <a:off x="42672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5" name="Text Box 49"/>
          <p:cNvSpPr txBox="1">
            <a:spLocks noChangeArrowheads="1"/>
          </p:cNvSpPr>
          <p:nvPr/>
        </p:nvSpPr>
        <p:spPr bwMode="auto">
          <a:xfrm>
            <a:off x="42672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6" name="Text Box 49"/>
          <p:cNvSpPr txBox="1">
            <a:spLocks noChangeArrowheads="1"/>
          </p:cNvSpPr>
          <p:nvPr/>
        </p:nvSpPr>
        <p:spPr bwMode="auto">
          <a:xfrm>
            <a:off x="52578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53340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60198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9" name="Text Box 49"/>
          <p:cNvSpPr txBox="1">
            <a:spLocks noChangeArrowheads="1"/>
          </p:cNvSpPr>
          <p:nvPr/>
        </p:nvSpPr>
        <p:spPr bwMode="auto">
          <a:xfrm>
            <a:off x="60960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0" name="Text Box 49"/>
          <p:cNvSpPr txBox="1">
            <a:spLocks noChangeArrowheads="1"/>
          </p:cNvSpPr>
          <p:nvPr/>
        </p:nvSpPr>
        <p:spPr bwMode="auto">
          <a:xfrm>
            <a:off x="69342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5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70104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5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001000" y="5791200"/>
            <a:ext cx="661416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3" name="Группа 22"/>
          <p:cNvGrpSpPr/>
          <p:nvPr/>
        </p:nvGrpSpPr>
        <p:grpSpPr>
          <a:xfrm rot="5400000">
            <a:off x="4070350" y="2101850"/>
            <a:ext cx="2222500" cy="1981200"/>
            <a:chOff x="2971800" y="5715000"/>
            <a:chExt cx="3048000" cy="914400"/>
          </a:xfrm>
        </p:grpSpPr>
        <p:grpSp>
          <p:nvGrpSpPr>
            <p:cNvPr id="28" name="Группа 120"/>
            <p:cNvGrpSpPr/>
            <p:nvPr/>
          </p:nvGrpSpPr>
          <p:grpSpPr>
            <a:xfrm>
              <a:off x="2971800" y="5715000"/>
              <a:ext cx="2438400" cy="914400"/>
              <a:chOff x="2971800" y="5715000"/>
              <a:chExt cx="2438400" cy="914400"/>
            </a:xfrm>
          </p:grpSpPr>
          <p:sp>
            <p:nvSpPr>
              <p:cNvPr id="31" name="Прямоугольник 30"/>
              <p:cNvSpPr/>
              <p:nvPr/>
            </p:nvSpPr>
            <p:spPr>
              <a:xfrm>
                <a:off x="2971800" y="5715000"/>
                <a:ext cx="609600" cy="914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рямоугольник 31"/>
              <p:cNvSpPr/>
              <p:nvPr/>
            </p:nvSpPr>
            <p:spPr>
              <a:xfrm>
                <a:off x="3581400" y="5715000"/>
                <a:ext cx="609600" cy="914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Прямоугольник 32"/>
              <p:cNvSpPr/>
              <p:nvPr/>
            </p:nvSpPr>
            <p:spPr>
              <a:xfrm>
                <a:off x="4191000" y="5715000"/>
                <a:ext cx="609600" cy="914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Прямоугольник 33"/>
              <p:cNvSpPr/>
              <p:nvPr/>
            </p:nvSpPr>
            <p:spPr>
              <a:xfrm>
                <a:off x="4800600" y="5715000"/>
                <a:ext cx="609600" cy="914400"/>
              </a:xfrm>
              <a:prstGeom prst="rect">
                <a:avLst/>
              </a:prstGeom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9" name="Прямоугольник 28"/>
            <p:cNvSpPr/>
            <p:nvPr/>
          </p:nvSpPr>
          <p:spPr>
            <a:xfrm>
              <a:off x="5410200" y="5715000"/>
              <a:ext cx="609600" cy="914400"/>
            </a:xfrm>
            <a:prstGeom prst="rect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Стрелка вправо с вырезом 25">
            <a:hlinkClick r:id="rId2" action="ppaction://hlinksldjump"/>
          </p:cNvPr>
          <p:cNvSpPr/>
          <p:nvPr/>
        </p:nvSpPr>
        <p:spPr>
          <a:xfrm>
            <a:off x="6705600" y="1524000"/>
            <a:ext cx="2438400" cy="762000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подсказка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1000" y="609600"/>
            <a:ext cx="85720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Обозначь дробью, какая доля фигуры закрашена ? </a:t>
            </a:r>
            <a:endParaRPr lang="ru-RU" sz="2800" b="1" dirty="0">
              <a:ln w="18000">
                <a:solidFill>
                  <a:srgbClr val="7030A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19167 -0.4333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-2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48333 -0.4555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" y="-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286000" y="28194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44"/>
          <p:cNvSpPr txBox="1">
            <a:spLocks noChangeArrowheads="1"/>
          </p:cNvSpPr>
          <p:nvPr/>
        </p:nvSpPr>
        <p:spPr bwMode="auto">
          <a:xfrm>
            <a:off x="685800" y="5257800"/>
            <a:ext cx="1981200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cs typeface="Arial" charset="0"/>
              </a:rPr>
              <a:t>Числитель  </a:t>
            </a:r>
          </a:p>
        </p:txBody>
      </p:sp>
      <p:sp>
        <p:nvSpPr>
          <p:cNvPr id="10" name="Text Box 50"/>
          <p:cNvSpPr txBox="1">
            <a:spLocks noChangeArrowheads="1"/>
          </p:cNvSpPr>
          <p:nvPr/>
        </p:nvSpPr>
        <p:spPr bwMode="auto">
          <a:xfrm>
            <a:off x="609600" y="6019800"/>
            <a:ext cx="2667000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>
                <a:cs typeface="Arial" charset="0"/>
              </a:rPr>
              <a:t>Знаменатель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09600" y="5867400"/>
            <a:ext cx="716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49"/>
          <p:cNvSpPr txBox="1">
            <a:spLocks noChangeArrowheads="1"/>
          </p:cNvSpPr>
          <p:nvPr/>
        </p:nvSpPr>
        <p:spPr bwMode="auto">
          <a:xfrm>
            <a:off x="2895600" y="50292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29718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3810000" y="50292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9" name="Text Box 49"/>
          <p:cNvSpPr txBox="1">
            <a:spLocks noChangeArrowheads="1"/>
          </p:cNvSpPr>
          <p:nvPr/>
        </p:nvSpPr>
        <p:spPr bwMode="auto">
          <a:xfrm>
            <a:off x="38100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0" name="Text Box 49"/>
          <p:cNvSpPr txBox="1">
            <a:spLocks noChangeArrowheads="1"/>
          </p:cNvSpPr>
          <p:nvPr/>
        </p:nvSpPr>
        <p:spPr bwMode="auto">
          <a:xfrm>
            <a:off x="4648200" y="50292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5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6482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5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001000" y="5791200"/>
            <a:ext cx="661416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>
            <a:off x="4114800" y="1981200"/>
            <a:ext cx="2362200" cy="2209800"/>
            <a:chOff x="1600200" y="3124200"/>
            <a:chExt cx="1981200" cy="1905000"/>
          </a:xfrm>
        </p:grpSpPr>
        <p:sp>
          <p:nvSpPr>
            <p:cNvPr id="26" name="Восьмиугольник 25"/>
            <p:cNvSpPr/>
            <p:nvPr/>
          </p:nvSpPr>
          <p:spPr>
            <a:xfrm>
              <a:off x="1600200" y="3124200"/>
              <a:ext cx="1981200" cy="1905000"/>
            </a:xfrm>
            <a:prstGeom prst="octagon">
              <a:avLst/>
            </a:prstGeom>
            <a:solidFill>
              <a:srgbClr val="92D05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/>
            <p:cNvSpPr/>
            <p:nvPr/>
          </p:nvSpPr>
          <p:spPr>
            <a:xfrm>
              <a:off x="2133600" y="4038600"/>
              <a:ext cx="914400" cy="990600"/>
            </a:xfrm>
            <a:prstGeom prst="triangle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Равнобедренный треугольник 27"/>
            <p:cNvSpPr/>
            <p:nvPr/>
          </p:nvSpPr>
          <p:spPr>
            <a:xfrm rot="10800000">
              <a:off x="2133600" y="3124200"/>
              <a:ext cx="914400" cy="990600"/>
            </a:xfrm>
            <a:prstGeom prst="triangle">
              <a:avLst>
                <a:gd name="adj" fmla="val 50000"/>
              </a:avLst>
            </a:prstGeom>
            <a:ln>
              <a:solidFill>
                <a:srgbClr val="7030A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Равнобедренный треугольник 29"/>
            <p:cNvSpPr/>
            <p:nvPr/>
          </p:nvSpPr>
          <p:spPr>
            <a:xfrm rot="16200000">
              <a:off x="2667000" y="3581400"/>
              <a:ext cx="838200" cy="990600"/>
            </a:xfrm>
            <a:prstGeom prst="triangle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Равнобедренный треугольник 34"/>
            <p:cNvSpPr/>
            <p:nvPr/>
          </p:nvSpPr>
          <p:spPr>
            <a:xfrm rot="5400000" flipH="1">
              <a:off x="1676400" y="3581400"/>
              <a:ext cx="838200" cy="990600"/>
            </a:xfrm>
            <a:prstGeom prst="triangle">
              <a:avLst>
                <a:gd name="adj" fmla="val 48151"/>
              </a:avLst>
            </a:prstGeom>
            <a:ln>
              <a:solidFill>
                <a:srgbClr val="7030A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6" name="Text Box 49"/>
          <p:cNvSpPr txBox="1">
            <a:spLocks noChangeArrowheads="1"/>
          </p:cNvSpPr>
          <p:nvPr/>
        </p:nvSpPr>
        <p:spPr bwMode="auto">
          <a:xfrm>
            <a:off x="53340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6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7" name="Text Box 49"/>
          <p:cNvSpPr txBox="1">
            <a:spLocks noChangeArrowheads="1"/>
          </p:cNvSpPr>
          <p:nvPr/>
        </p:nvSpPr>
        <p:spPr bwMode="auto">
          <a:xfrm>
            <a:off x="53340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6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8" name="Text Box 49"/>
          <p:cNvSpPr txBox="1">
            <a:spLocks noChangeArrowheads="1"/>
          </p:cNvSpPr>
          <p:nvPr/>
        </p:nvSpPr>
        <p:spPr bwMode="auto">
          <a:xfrm>
            <a:off x="6172200" y="51054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8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9" name="Text Box 49"/>
          <p:cNvSpPr txBox="1">
            <a:spLocks noChangeArrowheads="1"/>
          </p:cNvSpPr>
          <p:nvPr/>
        </p:nvSpPr>
        <p:spPr bwMode="auto">
          <a:xfrm>
            <a:off x="6248400" y="5943600"/>
            <a:ext cx="466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8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9" name="Стрелка вправо с вырезом 28">
            <a:hlinkClick r:id="rId2" action="ppaction://hlinksldjump"/>
          </p:cNvPr>
          <p:cNvSpPr/>
          <p:nvPr/>
        </p:nvSpPr>
        <p:spPr>
          <a:xfrm>
            <a:off x="6705600" y="1524000"/>
            <a:ext cx="2438400" cy="762000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подсказка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1000" y="609600"/>
            <a:ext cx="85720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Обозначь дробью, какая доля фигуры закрашена ? </a:t>
            </a:r>
            <a:endParaRPr lang="ru-RU" sz="2800" b="1" dirty="0">
              <a:ln w="18000">
                <a:solidFill>
                  <a:srgbClr val="7030A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-0.14219 -0.4182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-2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6296E-6 L -0.40885 -0.45162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-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0" grpId="0"/>
      <p:bldP spid="21" grpId="0"/>
      <p:bldP spid="36" grpId="0"/>
      <p:bldP spid="37" grpId="0"/>
      <p:bldP spid="38" grpId="0"/>
      <p:bldP spid="3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2061</TotalTime>
  <Words>332</Words>
  <Application>Microsoft Office PowerPoint</Application>
  <PresentationFormat>Экран (4:3)</PresentationFormat>
  <Paragraphs>170</Paragraphs>
  <Slides>20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Equation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ИГРА «МОЗАИКА»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 Windows</cp:lastModifiedBy>
  <cp:revision>135</cp:revision>
  <dcterms:created xsi:type="dcterms:W3CDTF">2006-08-16T00:00:00Z</dcterms:created>
  <dcterms:modified xsi:type="dcterms:W3CDTF">2017-07-01T15:34:38Z</dcterms:modified>
</cp:coreProperties>
</file>